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44"/>
  </p:notesMasterIdLst>
  <p:sldIdLst>
    <p:sldId id="3799" r:id="rId4"/>
    <p:sldId id="3795" r:id="rId5"/>
    <p:sldId id="3800" r:id="rId6"/>
    <p:sldId id="3805" r:id="rId7"/>
    <p:sldId id="3806" r:id="rId8"/>
    <p:sldId id="263" r:id="rId9"/>
    <p:sldId id="271" r:id="rId10"/>
    <p:sldId id="352" r:id="rId11"/>
    <p:sldId id="391" r:id="rId12"/>
    <p:sldId id="399" r:id="rId13"/>
    <p:sldId id="393" r:id="rId14"/>
    <p:sldId id="396" r:id="rId15"/>
    <p:sldId id="398" r:id="rId16"/>
    <p:sldId id="578" r:id="rId17"/>
    <p:sldId id="287" r:id="rId18"/>
    <p:sldId id="360" r:id="rId19"/>
    <p:sldId id="405" r:id="rId20"/>
    <p:sldId id="406" r:id="rId21"/>
    <p:sldId id="366" r:id="rId22"/>
    <p:sldId id="367" r:id="rId23"/>
    <p:sldId id="288" r:id="rId24"/>
    <p:sldId id="289" r:id="rId25"/>
    <p:sldId id="290" r:id="rId26"/>
    <p:sldId id="291" r:id="rId27"/>
    <p:sldId id="292" r:id="rId28"/>
    <p:sldId id="293" r:id="rId29"/>
    <p:sldId id="294" r:id="rId30"/>
    <p:sldId id="295" r:id="rId31"/>
    <p:sldId id="296" r:id="rId32"/>
    <p:sldId id="368" r:id="rId33"/>
    <p:sldId id="402" r:id="rId34"/>
    <p:sldId id="369" r:id="rId35"/>
    <p:sldId id="370" r:id="rId36"/>
    <p:sldId id="373" r:id="rId37"/>
    <p:sldId id="371" r:id="rId38"/>
    <p:sldId id="374" r:id="rId39"/>
    <p:sldId id="310" r:id="rId40"/>
    <p:sldId id="415" r:id="rId41"/>
    <p:sldId id="3801" r:id="rId42"/>
    <p:sldId id="3803" r:id="rId43"/>
  </p:sldIdLst>
  <p:sldSz cx="12192000" cy="6858000"/>
  <p:notesSz cx="6858000" cy="9144000"/>
  <p:embeddedFontLst>
    <p:embeddedFont>
      <p:font typeface="Arial Rounded MT Bold" panose="020F0704030504030204" pitchFamily="34" charset="0"/>
      <p:regular r:id="rId45"/>
    </p:embeddedFont>
    <p:embeddedFont>
      <p:font typeface="Bahnschrift" panose="020B0502040204020203" pitchFamily="34" charset="0"/>
      <p:regular r:id="rId46"/>
      <p:bold r:id="rId47"/>
    </p:embeddedFont>
    <p:embeddedFont>
      <p:font typeface="Bahnschrift Light" panose="020B0502040204020203" pitchFamily="34" charset="0"/>
      <p:regular r:id="rId48"/>
    </p:embeddedFont>
    <p:embeddedFont>
      <p:font typeface="Cambria" panose="02040503050406030204" pitchFamily="18"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
      <p:font typeface="Segoe UI" panose="020B0502040204020203"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C00"/>
    <a:srgbClr val="007DC6"/>
    <a:srgbClr val="F2990A"/>
    <a:srgbClr val="FDB127"/>
    <a:srgbClr val="ED6559"/>
    <a:srgbClr val="3292CA"/>
    <a:srgbClr val="252B33"/>
    <a:srgbClr val="FFC000"/>
    <a:srgbClr val="222A35"/>
    <a:srgbClr val="FECC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134" autoAdjust="0"/>
  </p:normalViewPr>
  <p:slideViewPr>
    <p:cSldViewPr snapToGrid="0">
      <p:cViewPr varScale="1">
        <p:scale>
          <a:sx n="50" d="100"/>
          <a:sy n="50" d="100"/>
        </p:scale>
        <p:origin x="1278" y="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vindra Desai" userId="810ed306-b89a-4337-a8d7-26d0e2b30d05" providerId="ADAL" clId="{069C0BA4-CC1E-479A-8945-41FE090D11CB}"/>
    <pc:docChg chg="undo custSel modSld">
      <pc:chgData name="Ravindra Desai" userId="810ed306-b89a-4337-a8d7-26d0e2b30d05" providerId="ADAL" clId="{069C0BA4-CC1E-479A-8945-41FE090D11CB}" dt="2024-04-26T08:42:05.024" v="43" actId="13926"/>
      <pc:docMkLst>
        <pc:docMk/>
      </pc:docMkLst>
      <pc:sldChg chg="delSp modSp mod delAnim">
        <pc:chgData name="Ravindra Desai" userId="810ed306-b89a-4337-a8d7-26d0e2b30d05" providerId="ADAL" clId="{069C0BA4-CC1E-479A-8945-41FE090D11CB}" dt="2024-02-20T09:21:32.954" v="10" actId="1076"/>
        <pc:sldMkLst>
          <pc:docMk/>
          <pc:sldMk cId="2298865103" sldId="396"/>
        </pc:sldMkLst>
        <pc:spChg chg="mod">
          <ac:chgData name="Ravindra Desai" userId="810ed306-b89a-4337-a8d7-26d0e2b30d05" providerId="ADAL" clId="{069C0BA4-CC1E-479A-8945-41FE090D11CB}" dt="2024-02-20T09:21:32.954" v="10" actId="1076"/>
          <ac:spMkLst>
            <pc:docMk/>
            <pc:sldMk cId="2298865103" sldId="396"/>
            <ac:spMk id="4" creationId="{00000000-0000-0000-0000-000000000000}"/>
          </ac:spMkLst>
        </pc:spChg>
        <pc:spChg chg="mod">
          <ac:chgData name="Ravindra Desai" userId="810ed306-b89a-4337-a8d7-26d0e2b30d05" providerId="ADAL" clId="{069C0BA4-CC1E-479A-8945-41FE090D11CB}" dt="2024-02-20T09:21:32.567" v="9" actId="1076"/>
          <ac:spMkLst>
            <pc:docMk/>
            <pc:sldMk cId="2298865103" sldId="396"/>
            <ac:spMk id="5" creationId="{00000000-0000-0000-0000-000000000000}"/>
          </ac:spMkLst>
        </pc:spChg>
        <pc:spChg chg="mod">
          <ac:chgData name="Ravindra Desai" userId="810ed306-b89a-4337-a8d7-26d0e2b30d05" providerId="ADAL" clId="{069C0BA4-CC1E-479A-8945-41FE090D11CB}" dt="2024-02-20T09:21:23.384" v="4" actId="1076"/>
          <ac:spMkLst>
            <pc:docMk/>
            <pc:sldMk cId="2298865103" sldId="396"/>
            <ac:spMk id="7" creationId="{00000000-0000-0000-0000-000000000000}"/>
          </ac:spMkLst>
        </pc:spChg>
        <pc:spChg chg="del">
          <ac:chgData name="Ravindra Desai" userId="810ed306-b89a-4337-a8d7-26d0e2b30d05" providerId="ADAL" clId="{069C0BA4-CC1E-479A-8945-41FE090D11CB}" dt="2024-02-20T09:19:48.461" v="0" actId="478"/>
          <ac:spMkLst>
            <pc:docMk/>
            <pc:sldMk cId="2298865103" sldId="396"/>
            <ac:spMk id="13" creationId="{00000000-0000-0000-0000-000000000000}"/>
          </ac:spMkLst>
        </pc:spChg>
      </pc:sldChg>
      <pc:sldChg chg="modSp mod">
        <pc:chgData name="Ravindra Desai" userId="810ed306-b89a-4337-a8d7-26d0e2b30d05" providerId="ADAL" clId="{069C0BA4-CC1E-479A-8945-41FE090D11CB}" dt="2024-04-26T08:42:05.024" v="43" actId="13926"/>
        <pc:sldMkLst>
          <pc:docMk/>
          <pc:sldMk cId="2043079755" sldId="3788"/>
        </pc:sldMkLst>
        <pc:spChg chg="mod">
          <ac:chgData name="Ravindra Desai" userId="810ed306-b89a-4337-a8d7-26d0e2b30d05" providerId="ADAL" clId="{069C0BA4-CC1E-479A-8945-41FE090D11CB}" dt="2024-04-26T08:42:05.024" v="43" actId="13926"/>
          <ac:spMkLst>
            <pc:docMk/>
            <pc:sldMk cId="2043079755" sldId="3788"/>
            <ac:spMk id="3" creationId="{00000000-0000-0000-0000-000000000000}"/>
          </ac:spMkLst>
        </pc:spChg>
      </pc:sldChg>
      <pc:sldChg chg="addSp modSp mod">
        <pc:chgData name="Ravindra Desai" userId="810ed306-b89a-4337-a8d7-26d0e2b30d05" providerId="ADAL" clId="{069C0BA4-CC1E-479A-8945-41FE090D11CB}" dt="2024-02-20T09:34:57.994" v="13" actId="208"/>
        <pc:sldMkLst>
          <pc:docMk/>
          <pc:sldMk cId="2821297668" sldId="3799"/>
        </pc:sldMkLst>
        <pc:spChg chg="add mod">
          <ac:chgData name="Ravindra Desai" userId="810ed306-b89a-4337-a8d7-26d0e2b30d05" providerId="ADAL" clId="{069C0BA4-CC1E-479A-8945-41FE090D11CB}" dt="2024-02-20T09:34:57.994" v="13" actId="208"/>
          <ac:spMkLst>
            <pc:docMk/>
            <pc:sldMk cId="2821297668" sldId="3799"/>
            <ac:spMk id="2" creationId="{60C6D88D-88D7-B43A-68FB-4E8559B7E9D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CB067-83B9-43CE-B5FA-7CBFBB956359}" type="doc">
      <dgm:prSet loTypeId="urn:microsoft.com/office/officeart/2005/8/layout/chevron2" loCatId="list" qsTypeId="urn:microsoft.com/office/officeart/2005/8/quickstyle/simple5" qsCatId="simple" csTypeId="urn:microsoft.com/office/officeart/2005/8/colors/colorful5" csCatId="colorful" phldr="1"/>
      <dgm:spPr/>
      <dgm:t>
        <a:bodyPr/>
        <a:lstStyle/>
        <a:p>
          <a:endParaRPr lang="en-US"/>
        </a:p>
      </dgm:t>
    </dgm:pt>
    <dgm:pt modelId="{85F695C1-A138-402D-BBCF-5485DAFDDEAC}">
      <dgm:prSet phldrT="[Text]" custT="1"/>
      <dgm:spPr/>
      <dgm:t>
        <a:bodyPr/>
        <a:lstStyle/>
        <a:p>
          <a:r>
            <a:rPr lang="en-US" sz="1600" b="1" dirty="0">
              <a:effectLst/>
              <a:latin typeface="Bahnschrift" panose="020B0502040204020203" pitchFamily="34" charset="0"/>
            </a:rPr>
            <a:t> </a:t>
          </a:r>
        </a:p>
      </dgm:t>
    </dgm:pt>
    <dgm:pt modelId="{09F82420-A35F-41BA-96F8-58FBD47F894F}" type="parTrans" cxnId="{C425F7CB-7CF6-4409-9476-235E9BFD9631}">
      <dgm:prSet/>
      <dgm:spPr/>
      <dgm:t>
        <a:bodyPr/>
        <a:lstStyle/>
        <a:p>
          <a:endParaRPr lang="en-US" sz="1600" b="1">
            <a:effectLst/>
            <a:latin typeface="Bahnschrift" panose="020B0502040204020203" pitchFamily="34" charset="0"/>
          </a:endParaRPr>
        </a:p>
      </dgm:t>
    </dgm:pt>
    <dgm:pt modelId="{117F5CD2-FCE7-445E-9577-E0C8C1433E77}" type="sibTrans" cxnId="{C425F7CB-7CF6-4409-9476-235E9BFD9631}">
      <dgm:prSet/>
      <dgm:spPr/>
      <dgm:t>
        <a:bodyPr/>
        <a:lstStyle/>
        <a:p>
          <a:endParaRPr lang="en-US" sz="1600" b="1">
            <a:effectLst/>
            <a:latin typeface="Bahnschrift" panose="020B0502040204020203" pitchFamily="34" charset="0"/>
          </a:endParaRPr>
        </a:p>
      </dgm:t>
    </dgm:pt>
    <dgm:pt modelId="{2DF37117-8368-49BC-A5C6-3C80BE7A9B6F}">
      <dgm:prSet phldrT="[Text]" custT="1"/>
      <dgm:spPr/>
      <dgm:t>
        <a:bodyPr/>
        <a:lstStyle/>
        <a:p>
          <a:r>
            <a:rPr lang="en-US" sz="1600" b="1" dirty="0">
              <a:effectLst/>
              <a:latin typeface="Bahnschrift" panose="020B0502040204020203" pitchFamily="34" charset="0"/>
            </a:rPr>
            <a:t>PIDS Integration</a:t>
          </a:r>
        </a:p>
      </dgm:t>
    </dgm:pt>
    <dgm:pt modelId="{4EE5D3B3-6519-438E-84F4-595B3A059257}" type="parTrans" cxnId="{9CD6EF00-5B7A-4EFF-9D24-899C2EB0B4DD}">
      <dgm:prSet/>
      <dgm:spPr/>
      <dgm:t>
        <a:bodyPr/>
        <a:lstStyle/>
        <a:p>
          <a:endParaRPr lang="en-US" sz="1600" b="1">
            <a:effectLst/>
            <a:latin typeface="Bahnschrift" panose="020B0502040204020203" pitchFamily="34" charset="0"/>
          </a:endParaRPr>
        </a:p>
      </dgm:t>
    </dgm:pt>
    <dgm:pt modelId="{6C9D3521-0ADA-4E3B-9D73-252552B74447}" type="sibTrans" cxnId="{9CD6EF00-5B7A-4EFF-9D24-899C2EB0B4DD}">
      <dgm:prSet/>
      <dgm:spPr/>
      <dgm:t>
        <a:bodyPr/>
        <a:lstStyle/>
        <a:p>
          <a:endParaRPr lang="en-US" sz="1600" b="1">
            <a:effectLst/>
            <a:latin typeface="Bahnschrift" panose="020B0502040204020203" pitchFamily="34" charset="0"/>
          </a:endParaRPr>
        </a:p>
      </dgm:t>
    </dgm:pt>
    <dgm:pt modelId="{37627420-A505-41C4-AA2F-DFA70374E3CE}">
      <dgm:prSet phldrT="[Text]" custT="1"/>
      <dgm:spPr/>
      <dgm:t>
        <a:bodyPr/>
        <a:lstStyle/>
        <a:p>
          <a:r>
            <a:rPr lang="en-US" sz="1600" b="1" dirty="0">
              <a:effectLst/>
              <a:latin typeface="Bahnschrift" panose="020B0502040204020203" pitchFamily="34" charset="0"/>
            </a:rPr>
            <a:t> </a:t>
          </a:r>
        </a:p>
      </dgm:t>
    </dgm:pt>
    <dgm:pt modelId="{3586FAA0-312E-447B-BBD0-FE55F9286002}" type="parTrans" cxnId="{FD8AEA7A-250B-4E24-A84F-B71615D92755}">
      <dgm:prSet/>
      <dgm:spPr/>
      <dgm:t>
        <a:bodyPr/>
        <a:lstStyle/>
        <a:p>
          <a:endParaRPr lang="en-US" sz="1600" b="1">
            <a:effectLst/>
            <a:latin typeface="Bahnschrift" panose="020B0502040204020203" pitchFamily="34" charset="0"/>
          </a:endParaRPr>
        </a:p>
      </dgm:t>
    </dgm:pt>
    <dgm:pt modelId="{0700FB79-F116-4BDF-BCC4-D5A91A0C286E}" type="sibTrans" cxnId="{FD8AEA7A-250B-4E24-A84F-B71615D92755}">
      <dgm:prSet/>
      <dgm:spPr/>
      <dgm:t>
        <a:bodyPr/>
        <a:lstStyle/>
        <a:p>
          <a:endParaRPr lang="en-US" sz="1600" b="1">
            <a:effectLst/>
            <a:latin typeface="Bahnschrift" panose="020B0502040204020203" pitchFamily="34" charset="0"/>
          </a:endParaRPr>
        </a:p>
      </dgm:t>
    </dgm:pt>
    <dgm:pt modelId="{F1DD16F3-9DA1-4491-A5B9-E82FD74F8E2A}">
      <dgm:prSet phldrT="[Text]" custT="1"/>
      <dgm:spPr/>
      <dgm:t>
        <a:bodyPr/>
        <a:lstStyle/>
        <a:p>
          <a:r>
            <a:rPr lang="en-US" sz="1600" b="1">
              <a:effectLst/>
              <a:latin typeface="Bahnschrift" panose="020B0502040204020203" pitchFamily="34" charset="0"/>
            </a:rPr>
            <a:t>Yokogawa XL/CS</a:t>
          </a:r>
          <a:endParaRPr lang="en-US" sz="1600" b="1" dirty="0">
            <a:effectLst/>
            <a:latin typeface="Bahnschrift" panose="020B0502040204020203" pitchFamily="34" charset="0"/>
          </a:endParaRPr>
        </a:p>
      </dgm:t>
    </dgm:pt>
    <dgm:pt modelId="{539938D6-3F27-4A72-91D5-8CD1E910DC90}" type="parTrans" cxnId="{C7B06DE8-C811-4860-81A6-154B2070F78F}">
      <dgm:prSet/>
      <dgm:spPr/>
      <dgm:t>
        <a:bodyPr/>
        <a:lstStyle/>
        <a:p>
          <a:endParaRPr lang="en-US" sz="1600" b="1">
            <a:effectLst/>
            <a:latin typeface="Bahnschrift" panose="020B0502040204020203" pitchFamily="34" charset="0"/>
          </a:endParaRPr>
        </a:p>
      </dgm:t>
    </dgm:pt>
    <dgm:pt modelId="{27EDA887-5CE0-4662-AED4-96AA07D22B8B}" type="sibTrans" cxnId="{C7B06DE8-C811-4860-81A6-154B2070F78F}">
      <dgm:prSet/>
      <dgm:spPr/>
      <dgm:t>
        <a:bodyPr/>
        <a:lstStyle/>
        <a:p>
          <a:endParaRPr lang="en-US" sz="1600" b="1">
            <a:effectLst/>
            <a:latin typeface="Bahnschrift" panose="020B0502040204020203" pitchFamily="34" charset="0"/>
          </a:endParaRPr>
        </a:p>
      </dgm:t>
    </dgm:pt>
    <dgm:pt modelId="{2050FA98-8593-4446-8292-EEFFFD76CC73}">
      <dgm:prSet phldrT="[Text]" custT="1"/>
      <dgm:spPr/>
      <dgm:t>
        <a:bodyPr/>
        <a:lstStyle/>
        <a:p>
          <a:endParaRPr lang="en-US" sz="1600" b="1" dirty="0">
            <a:effectLst/>
            <a:latin typeface="Bahnschrift" panose="020B0502040204020203" pitchFamily="34" charset="0"/>
          </a:endParaRPr>
        </a:p>
      </dgm:t>
    </dgm:pt>
    <dgm:pt modelId="{4247BA30-5770-45CD-94AD-203F47BD5C20}" type="parTrans" cxnId="{8CE84A16-8A27-4A28-809F-4FBD934273CD}">
      <dgm:prSet/>
      <dgm:spPr/>
      <dgm:t>
        <a:bodyPr/>
        <a:lstStyle/>
        <a:p>
          <a:endParaRPr lang="en-US" sz="1600" b="1">
            <a:effectLst/>
            <a:latin typeface="Bahnschrift" panose="020B0502040204020203" pitchFamily="34" charset="0"/>
          </a:endParaRPr>
        </a:p>
      </dgm:t>
    </dgm:pt>
    <dgm:pt modelId="{7CF28158-FD92-41BF-98F3-71D4C3BFD454}" type="sibTrans" cxnId="{8CE84A16-8A27-4A28-809F-4FBD934273CD}">
      <dgm:prSet/>
      <dgm:spPr/>
      <dgm:t>
        <a:bodyPr/>
        <a:lstStyle/>
        <a:p>
          <a:endParaRPr lang="en-US" sz="1600" b="1">
            <a:effectLst/>
            <a:latin typeface="Bahnschrift" panose="020B0502040204020203" pitchFamily="34" charset="0"/>
          </a:endParaRPr>
        </a:p>
      </dgm:t>
    </dgm:pt>
    <dgm:pt modelId="{E735A739-3293-4718-8A66-BB7BA0AD29A1}">
      <dgm:prSet phldrT="[Text]" custT="1"/>
      <dgm:spPr/>
      <dgm:t>
        <a:bodyPr/>
        <a:lstStyle/>
        <a:p>
          <a:r>
            <a:rPr lang="en-US" sz="1600" b="1" dirty="0">
              <a:effectLst/>
              <a:latin typeface="Bahnschrift" panose="020B0502040204020203" pitchFamily="34" charset="0"/>
            </a:rPr>
            <a:t>Emerson Delta-V</a:t>
          </a:r>
        </a:p>
      </dgm:t>
    </dgm:pt>
    <dgm:pt modelId="{A947FE05-510A-45E2-B710-6263701D04D8}" type="parTrans" cxnId="{8321159E-7480-4558-878D-BB469330DE21}">
      <dgm:prSet/>
      <dgm:spPr/>
      <dgm:t>
        <a:bodyPr/>
        <a:lstStyle/>
        <a:p>
          <a:endParaRPr lang="en-US" sz="1600" b="1">
            <a:effectLst/>
            <a:latin typeface="Bahnschrift" panose="020B0502040204020203" pitchFamily="34" charset="0"/>
          </a:endParaRPr>
        </a:p>
      </dgm:t>
    </dgm:pt>
    <dgm:pt modelId="{890195BF-DD5D-4A24-B17F-5EC410BB7C9C}" type="sibTrans" cxnId="{8321159E-7480-4558-878D-BB469330DE21}">
      <dgm:prSet/>
      <dgm:spPr/>
      <dgm:t>
        <a:bodyPr/>
        <a:lstStyle/>
        <a:p>
          <a:endParaRPr lang="en-US" sz="1600" b="1">
            <a:effectLst/>
            <a:latin typeface="Bahnschrift" panose="020B0502040204020203" pitchFamily="34" charset="0"/>
          </a:endParaRPr>
        </a:p>
      </dgm:t>
    </dgm:pt>
    <dgm:pt modelId="{E5BA4ABF-C3BA-473B-A02E-1B091853D51C}">
      <dgm:prSet phldrT="[Text]" custT="1"/>
      <dgm:spPr/>
      <dgm:t>
        <a:bodyPr/>
        <a:lstStyle/>
        <a:p>
          <a:r>
            <a:rPr lang="en-US" sz="1600" b="1" dirty="0">
              <a:effectLst/>
              <a:latin typeface="Bahnschrift" panose="020B0502040204020203" pitchFamily="34" charset="0"/>
            </a:rPr>
            <a:t>Emerson Ovation</a:t>
          </a:r>
        </a:p>
      </dgm:t>
    </dgm:pt>
    <dgm:pt modelId="{EF0C304E-FB42-4772-BED9-77ED6B846F91}" type="parTrans" cxnId="{32BE238E-9FD2-40B4-AFE1-79BC2B8D016C}">
      <dgm:prSet/>
      <dgm:spPr/>
      <dgm:t>
        <a:bodyPr/>
        <a:lstStyle/>
        <a:p>
          <a:endParaRPr lang="en-US" sz="1600" b="1">
            <a:effectLst/>
            <a:latin typeface="Bahnschrift" panose="020B0502040204020203" pitchFamily="34" charset="0"/>
          </a:endParaRPr>
        </a:p>
      </dgm:t>
    </dgm:pt>
    <dgm:pt modelId="{569C5A2A-AA20-4989-B3F8-5613F6521349}" type="sibTrans" cxnId="{32BE238E-9FD2-40B4-AFE1-79BC2B8D016C}">
      <dgm:prSet/>
      <dgm:spPr/>
      <dgm:t>
        <a:bodyPr/>
        <a:lstStyle/>
        <a:p>
          <a:endParaRPr lang="en-US" sz="1600" b="1">
            <a:effectLst/>
            <a:latin typeface="Bahnschrift" panose="020B0502040204020203" pitchFamily="34" charset="0"/>
          </a:endParaRPr>
        </a:p>
      </dgm:t>
    </dgm:pt>
    <dgm:pt modelId="{D98833F9-480B-46EF-84BD-D3CF805BC9B3}">
      <dgm:prSet phldrT="[Text]" custT="1"/>
      <dgm:spPr/>
      <dgm:t>
        <a:bodyPr/>
        <a:lstStyle/>
        <a:p>
          <a:r>
            <a:rPr lang="en-US" sz="1600" b="1" dirty="0">
              <a:effectLst/>
              <a:latin typeface="Bahnschrift" panose="020B0502040204020203" pitchFamily="34" charset="0"/>
            </a:rPr>
            <a:t>LDS Integration</a:t>
          </a:r>
        </a:p>
      </dgm:t>
    </dgm:pt>
    <dgm:pt modelId="{0C0F447B-2016-4932-BBB5-0AD22B780DDE}" type="parTrans" cxnId="{7ADCF0E6-58D8-4BF9-A83B-B498E2D6D81C}">
      <dgm:prSet/>
      <dgm:spPr/>
      <dgm:t>
        <a:bodyPr/>
        <a:lstStyle/>
        <a:p>
          <a:endParaRPr lang="en-US" sz="1600" b="1">
            <a:effectLst/>
            <a:latin typeface="Bahnschrift" panose="020B0502040204020203" pitchFamily="34" charset="0"/>
          </a:endParaRPr>
        </a:p>
      </dgm:t>
    </dgm:pt>
    <dgm:pt modelId="{D7AFBCE0-C94E-4276-8E9B-49D79293C10D}" type="sibTrans" cxnId="{7ADCF0E6-58D8-4BF9-A83B-B498E2D6D81C}">
      <dgm:prSet/>
      <dgm:spPr/>
      <dgm:t>
        <a:bodyPr/>
        <a:lstStyle/>
        <a:p>
          <a:endParaRPr lang="en-US" sz="1600" b="1">
            <a:effectLst/>
            <a:latin typeface="Bahnschrift" panose="020B0502040204020203" pitchFamily="34" charset="0"/>
          </a:endParaRPr>
        </a:p>
      </dgm:t>
    </dgm:pt>
    <dgm:pt modelId="{6F0B2E63-71F5-433B-8392-8E7DBD0EEA30}">
      <dgm:prSet phldrT="[Text]" custT="1"/>
      <dgm:spPr/>
      <dgm:t>
        <a:bodyPr/>
        <a:lstStyle/>
        <a:p>
          <a:r>
            <a:rPr lang="en-US" sz="1600" b="1" dirty="0">
              <a:effectLst/>
              <a:latin typeface="Bahnschrift" panose="020B0502040204020203" pitchFamily="34" charset="0"/>
            </a:rPr>
            <a:t>Yokogawa CS-1000/ 3000</a:t>
          </a:r>
        </a:p>
      </dgm:t>
    </dgm:pt>
    <dgm:pt modelId="{4251C46D-4374-4541-9E8C-A6306B13C990}" type="parTrans" cxnId="{7DD79848-F6E5-4A48-9886-4D8B1F753E6B}">
      <dgm:prSet/>
      <dgm:spPr/>
      <dgm:t>
        <a:bodyPr/>
        <a:lstStyle/>
        <a:p>
          <a:endParaRPr lang="en-US" sz="1600" b="1">
            <a:effectLst/>
            <a:latin typeface="Bahnschrift" panose="020B0502040204020203" pitchFamily="34" charset="0"/>
          </a:endParaRPr>
        </a:p>
      </dgm:t>
    </dgm:pt>
    <dgm:pt modelId="{8B4600E1-4670-4BBD-B0D7-59F5980EE06F}" type="sibTrans" cxnId="{7DD79848-F6E5-4A48-9886-4D8B1F753E6B}">
      <dgm:prSet/>
      <dgm:spPr/>
      <dgm:t>
        <a:bodyPr/>
        <a:lstStyle/>
        <a:p>
          <a:endParaRPr lang="en-US" sz="1600" b="1">
            <a:effectLst/>
            <a:latin typeface="Bahnschrift" panose="020B0502040204020203" pitchFamily="34" charset="0"/>
          </a:endParaRPr>
        </a:p>
      </dgm:t>
    </dgm:pt>
    <dgm:pt modelId="{EE64306A-0E83-44E4-9757-069F9C0A656B}">
      <dgm:prSet phldrT="[Text]" custT="1"/>
      <dgm:spPr/>
      <dgm:t>
        <a:bodyPr/>
        <a:lstStyle/>
        <a:p>
          <a:r>
            <a:rPr lang="en-US" sz="1600" b="1" dirty="0">
              <a:effectLst/>
              <a:latin typeface="Bahnschrift" panose="020B0502040204020203" pitchFamily="34" charset="0"/>
            </a:rPr>
            <a:t>Honeywell TDC-3000 \ TPS</a:t>
          </a:r>
        </a:p>
      </dgm:t>
    </dgm:pt>
    <dgm:pt modelId="{ED7CC9C7-C557-4DB4-994C-CDE9739BD176}" type="parTrans" cxnId="{33C5BB0E-D1E7-43A6-87FB-12C9CF7F92CA}">
      <dgm:prSet/>
      <dgm:spPr/>
      <dgm:t>
        <a:bodyPr/>
        <a:lstStyle/>
        <a:p>
          <a:endParaRPr lang="en-US" sz="1600" b="1">
            <a:effectLst/>
            <a:latin typeface="Bahnschrift" panose="020B0502040204020203" pitchFamily="34" charset="0"/>
          </a:endParaRPr>
        </a:p>
      </dgm:t>
    </dgm:pt>
    <dgm:pt modelId="{97EE75B5-7808-4CBE-A5CB-0644029F762A}" type="sibTrans" cxnId="{33C5BB0E-D1E7-43A6-87FB-12C9CF7F92CA}">
      <dgm:prSet/>
      <dgm:spPr/>
      <dgm:t>
        <a:bodyPr/>
        <a:lstStyle/>
        <a:p>
          <a:endParaRPr lang="en-US" sz="1600" b="1">
            <a:effectLst/>
            <a:latin typeface="Bahnschrift" panose="020B0502040204020203" pitchFamily="34" charset="0"/>
          </a:endParaRPr>
        </a:p>
      </dgm:t>
    </dgm:pt>
    <dgm:pt modelId="{6A62DA35-1EF1-4E1A-B8F8-EC47BDC19FA3}">
      <dgm:prSet phldrT="[Text]" custT="1"/>
      <dgm:spPr/>
      <dgm:t>
        <a:bodyPr/>
        <a:lstStyle/>
        <a:p>
          <a:endParaRPr lang="en-US" sz="1600" b="1" dirty="0">
            <a:effectLst/>
            <a:latin typeface="Bahnschrift" panose="020B0502040204020203" pitchFamily="34" charset="0"/>
          </a:endParaRPr>
        </a:p>
      </dgm:t>
    </dgm:pt>
    <dgm:pt modelId="{2BAEE5BB-1D00-4164-B0F9-5DB7EEB941C1}" type="parTrans" cxnId="{C90B4725-C75B-4CEC-B79A-F1B71137447D}">
      <dgm:prSet/>
      <dgm:spPr/>
      <dgm:t>
        <a:bodyPr/>
        <a:lstStyle/>
        <a:p>
          <a:endParaRPr lang="en-US" sz="1600" b="1">
            <a:effectLst/>
            <a:latin typeface="Bahnschrift" panose="020B0502040204020203" pitchFamily="34" charset="0"/>
          </a:endParaRPr>
        </a:p>
      </dgm:t>
    </dgm:pt>
    <dgm:pt modelId="{F5BF725D-D963-41A2-8176-9DC8C9F3E612}" type="sibTrans" cxnId="{C90B4725-C75B-4CEC-B79A-F1B71137447D}">
      <dgm:prSet/>
      <dgm:spPr/>
      <dgm:t>
        <a:bodyPr/>
        <a:lstStyle/>
        <a:p>
          <a:endParaRPr lang="en-US" sz="1600" b="1">
            <a:effectLst/>
            <a:latin typeface="Bahnschrift" panose="020B0502040204020203" pitchFamily="34" charset="0"/>
          </a:endParaRPr>
        </a:p>
      </dgm:t>
    </dgm:pt>
    <dgm:pt modelId="{069A05CB-6336-413D-BE0E-956B9514C770}">
      <dgm:prSet phldrT="[Text]" custT="1"/>
      <dgm:spPr/>
      <dgm:t>
        <a:bodyPr/>
        <a:lstStyle/>
        <a:p>
          <a:r>
            <a:rPr lang="en-US" sz="1600" b="1" dirty="0">
              <a:effectLst/>
              <a:latin typeface="Bahnschrift" panose="020B0502040204020203" pitchFamily="34" charset="0"/>
            </a:rPr>
            <a:t>Honeywell </a:t>
          </a:r>
          <a:r>
            <a:rPr lang="en-US" sz="1600" b="1" dirty="0" err="1">
              <a:effectLst/>
              <a:latin typeface="Bahnschrift" panose="020B0502040204020203" pitchFamily="34" charset="0"/>
            </a:rPr>
            <a:t>Experion</a:t>
          </a:r>
          <a:endParaRPr lang="en-US" sz="1600" b="1" dirty="0">
            <a:effectLst/>
            <a:latin typeface="Bahnschrift" panose="020B0502040204020203" pitchFamily="34" charset="0"/>
          </a:endParaRPr>
        </a:p>
      </dgm:t>
    </dgm:pt>
    <dgm:pt modelId="{014F8ACC-FA30-422A-98F1-943558FE3D04}" type="parTrans" cxnId="{69F708B3-99A5-4B4A-AA0E-940C38DE143C}">
      <dgm:prSet/>
      <dgm:spPr/>
      <dgm:t>
        <a:bodyPr/>
        <a:lstStyle/>
        <a:p>
          <a:endParaRPr lang="en-US" sz="1600" b="1">
            <a:effectLst/>
            <a:latin typeface="Bahnschrift" panose="020B0502040204020203" pitchFamily="34" charset="0"/>
          </a:endParaRPr>
        </a:p>
      </dgm:t>
    </dgm:pt>
    <dgm:pt modelId="{AC007141-7798-431A-9A7A-B308B7396CF7}" type="sibTrans" cxnId="{69F708B3-99A5-4B4A-AA0E-940C38DE143C}">
      <dgm:prSet/>
      <dgm:spPr/>
      <dgm:t>
        <a:bodyPr/>
        <a:lstStyle/>
        <a:p>
          <a:endParaRPr lang="en-US" sz="1600" b="1">
            <a:effectLst/>
            <a:latin typeface="Bahnschrift" panose="020B0502040204020203" pitchFamily="34" charset="0"/>
          </a:endParaRPr>
        </a:p>
      </dgm:t>
    </dgm:pt>
    <dgm:pt modelId="{745FE6D7-00DB-4CBF-BCE9-80AC9FCD4433}">
      <dgm:prSet phldrT="[Text]" custT="1"/>
      <dgm:spPr/>
      <dgm:t>
        <a:bodyPr/>
        <a:lstStyle/>
        <a:p>
          <a:r>
            <a:rPr lang="en-US" sz="1600" b="1" dirty="0">
              <a:effectLst/>
              <a:latin typeface="Bahnschrift" panose="020B0502040204020203" pitchFamily="34" charset="0"/>
            </a:rPr>
            <a:t>Emerson Provox &amp; RS3</a:t>
          </a:r>
        </a:p>
      </dgm:t>
    </dgm:pt>
    <dgm:pt modelId="{E56A69A4-C2E1-4220-B7DF-59D95C4C5A6F}" type="parTrans" cxnId="{1FE9BD31-D9F7-42B5-B3EC-BDFC98AF65EC}">
      <dgm:prSet/>
      <dgm:spPr/>
      <dgm:t>
        <a:bodyPr/>
        <a:lstStyle/>
        <a:p>
          <a:endParaRPr lang="en-US" sz="1600" b="1">
            <a:effectLst/>
            <a:latin typeface="Bahnschrift" panose="020B0502040204020203" pitchFamily="34" charset="0"/>
          </a:endParaRPr>
        </a:p>
      </dgm:t>
    </dgm:pt>
    <dgm:pt modelId="{24E13C0B-35A6-474C-9DD1-B3D39CCA03BF}" type="sibTrans" cxnId="{1FE9BD31-D9F7-42B5-B3EC-BDFC98AF65EC}">
      <dgm:prSet/>
      <dgm:spPr/>
      <dgm:t>
        <a:bodyPr/>
        <a:lstStyle/>
        <a:p>
          <a:endParaRPr lang="en-US" sz="1600" b="1">
            <a:effectLst/>
            <a:latin typeface="Bahnschrift" panose="020B0502040204020203" pitchFamily="34" charset="0"/>
          </a:endParaRPr>
        </a:p>
      </dgm:t>
    </dgm:pt>
    <dgm:pt modelId="{6445AD70-0F3E-4401-A606-5D3570A8F762}">
      <dgm:prSet phldrT="[Text]" custT="1"/>
      <dgm:spPr/>
      <dgm:t>
        <a:bodyPr/>
        <a:lstStyle/>
        <a:p>
          <a:endParaRPr lang="en-US" sz="1600" b="1" dirty="0">
            <a:effectLst/>
            <a:latin typeface="Bahnschrift" panose="020B0502040204020203" pitchFamily="34" charset="0"/>
          </a:endParaRPr>
        </a:p>
      </dgm:t>
    </dgm:pt>
    <dgm:pt modelId="{6E988260-E4A4-4036-9AA0-71BCD5A236F0}" type="parTrans" cxnId="{D5B3F05E-C036-4DAB-BBD4-9EB63BC72570}">
      <dgm:prSet/>
      <dgm:spPr/>
      <dgm:t>
        <a:bodyPr/>
        <a:lstStyle/>
        <a:p>
          <a:endParaRPr lang="en-US" sz="1600" b="1">
            <a:effectLst/>
            <a:latin typeface="Bahnschrift" panose="020B0502040204020203" pitchFamily="34" charset="0"/>
          </a:endParaRPr>
        </a:p>
      </dgm:t>
    </dgm:pt>
    <dgm:pt modelId="{EEFF2B16-4D4A-4FF1-B198-558BCA41FCE4}" type="sibTrans" cxnId="{D5B3F05E-C036-4DAB-BBD4-9EB63BC72570}">
      <dgm:prSet/>
      <dgm:spPr/>
      <dgm:t>
        <a:bodyPr/>
        <a:lstStyle/>
        <a:p>
          <a:endParaRPr lang="en-US" sz="1600" b="1">
            <a:effectLst/>
            <a:latin typeface="Bahnschrift" panose="020B0502040204020203" pitchFamily="34" charset="0"/>
          </a:endParaRPr>
        </a:p>
      </dgm:t>
    </dgm:pt>
    <dgm:pt modelId="{213332DE-B30F-4F92-ACAC-87E799027494}">
      <dgm:prSet phldrT="[Text]" custT="1"/>
      <dgm:spPr/>
      <dgm:t>
        <a:bodyPr/>
        <a:lstStyle/>
        <a:p>
          <a:r>
            <a:rPr lang="en-US" sz="1600" b="1" dirty="0">
              <a:effectLst/>
              <a:latin typeface="Bahnschrift" panose="020B0502040204020203" pitchFamily="34" charset="0"/>
            </a:rPr>
            <a:t>Invensys IA Series</a:t>
          </a:r>
        </a:p>
      </dgm:t>
    </dgm:pt>
    <dgm:pt modelId="{7AD17195-79F7-4FA4-ADF1-8C88AEBC5A32}" type="parTrans" cxnId="{775B7AEC-C669-4A78-A19A-F245B97777AC}">
      <dgm:prSet/>
      <dgm:spPr/>
      <dgm:t>
        <a:bodyPr/>
        <a:lstStyle/>
        <a:p>
          <a:endParaRPr lang="en-US" sz="1600" b="1">
            <a:effectLst/>
            <a:latin typeface="Bahnschrift" panose="020B0502040204020203" pitchFamily="34" charset="0"/>
          </a:endParaRPr>
        </a:p>
      </dgm:t>
    </dgm:pt>
    <dgm:pt modelId="{E913E79D-63C6-4469-BC1F-7E3AF24D4EDD}" type="sibTrans" cxnId="{775B7AEC-C669-4A78-A19A-F245B97777AC}">
      <dgm:prSet/>
      <dgm:spPr/>
      <dgm:t>
        <a:bodyPr/>
        <a:lstStyle/>
        <a:p>
          <a:endParaRPr lang="en-US" sz="1600" b="1">
            <a:effectLst/>
            <a:latin typeface="Bahnschrift" panose="020B0502040204020203" pitchFamily="34" charset="0"/>
          </a:endParaRPr>
        </a:p>
      </dgm:t>
    </dgm:pt>
    <dgm:pt modelId="{6CF864C5-1B72-4020-9CD6-DF7F79091F32}">
      <dgm:prSet phldrT="[Text]" custT="1"/>
      <dgm:spPr/>
      <dgm:t>
        <a:bodyPr/>
        <a:lstStyle/>
        <a:p>
          <a:endParaRPr lang="en-US" sz="1600" b="1" dirty="0">
            <a:effectLst/>
            <a:latin typeface="Bahnschrift" panose="020B0502040204020203" pitchFamily="34" charset="0"/>
          </a:endParaRPr>
        </a:p>
      </dgm:t>
    </dgm:pt>
    <dgm:pt modelId="{73BD1797-A206-4293-8A0F-BD7308348F1C}" type="parTrans" cxnId="{E65A129C-00C6-46D1-8E4E-707FF6F9BBB0}">
      <dgm:prSet/>
      <dgm:spPr/>
      <dgm:t>
        <a:bodyPr/>
        <a:lstStyle/>
        <a:p>
          <a:endParaRPr lang="en-US" sz="1600" b="1">
            <a:effectLst/>
            <a:latin typeface="Bahnschrift" panose="020B0502040204020203" pitchFamily="34" charset="0"/>
          </a:endParaRPr>
        </a:p>
      </dgm:t>
    </dgm:pt>
    <dgm:pt modelId="{15D168FA-0D3D-48B8-890F-DBEC8B963786}" type="sibTrans" cxnId="{E65A129C-00C6-46D1-8E4E-707FF6F9BBB0}">
      <dgm:prSet/>
      <dgm:spPr/>
      <dgm:t>
        <a:bodyPr/>
        <a:lstStyle/>
        <a:p>
          <a:endParaRPr lang="en-US" sz="1600" b="1">
            <a:effectLst/>
            <a:latin typeface="Bahnschrift" panose="020B0502040204020203" pitchFamily="34" charset="0"/>
          </a:endParaRPr>
        </a:p>
      </dgm:t>
    </dgm:pt>
    <dgm:pt modelId="{23520FB5-C60C-43E8-BDDE-5A0114F63E96}">
      <dgm:prSet phldrT="[Text]" custT="1"/>
      <dgm:spPr/>
      <dgm:t>
        <a:bodyPr/>
        <a:lstStyle/>
        <a:p>
          <a:r>
            <a:rPr lang="en-US" sz="1600" b="1" dirty="0">
              <a:effectLst/>
              <a:latin typeface="Bahnschrift" panose="020B0502040204020203" pitchFamily="34" charset="0"/>
            </a:rPr>
            <a:t>Invensys In-Fusion</a:t>
          </a:r>
        </a:p>
      </dgm:t>
    </dgm:pt>
    <dgm:pt modelId="{7508EDC3-F89B-43F9-B890-5D73A1640601}" type="parTrans" cxnId="{5893E0D9-726C-4B42-B758-CF085A22FCDE}">
      <dgm:prSet/>
      <dgm:spPr/>
      <dgm:t>
        <a:bodyPr/>
        <a:lstStyle/>
        <a:p>
          <a:endParaRPr lang="en-US" sz="1600" b="1">
            <a:effectLst/>
            <a:latin typeface="Bahnschrift" panose="020B0502040204020203" pitchFamily="34" charset="0"/>
          </a:endParaRPr>
        </a:p>
      </dgm:t>
    </dgm:pt>
    <dgm:pt modelId="{A4B58D87-A21A-40D3-A84D-544BE9607542}" type="sibTrans" cxnId="{5893E0D9-726C-4B42-B758-CF085A22FCDE}">
      <dgm:prSet/>
      <dgm:spPr/>
      <dgm:t>
        <a:bodyPr/>
        <a:lstStyle/>
        <a:p>
          <a:endParaRPr lang="en-US" sz="1600" b="1">
            <a:effectLst/>
            <a:latin typeface="Bahnschrift" panose="020B0502040204020203" pitchFamily="34" charset="0"/>
          </a:endParaRPr>
        </a:p>
      </dgm:t>
    </dgm:pt>
    <dgm:pt modelId="{133B8814-D374-4AEB-A959-D3A7235A48F0}">
      <dgm:prSet phldrT="[Text]" custT="1"/>
      <dgm:spPr/>
      <dgm:t>
        <a:bodyPr/>
        <a:lstStyle/>
        <a:p>
          <a:r>
            <a:rPr lang="en-US" sz="1600" b="1" dirty="0">
              <a:effectLst/>
              <a:latin typeface="Bahnschrift" panose="020B0502040204020203" pitchFamily="34" charset="0"/>
            </a:rPr>
            <a:t>Yokogawa Centum-VP</a:t>
          </a:r>
        </a:p>
      </dgm:t>
    </dgm:pt>
    <dgm:pt modelId="{50B445B9-32F2-4F32-9E48-C950B67BBF9E}" type="parTrans" cxnId="{7E2612BB-72EF-434C-8A9F-B5BA9102390E}">
      <dgm:prSet/>
      <dgm:spPr/>
      <dgm:t>
        <a:bodyPr/>
        <a:lstStyle/>
        <a:p>
          <a:endParaRPr lang="en-US" sz="1600" b="1">
            <a:effectLst/>
            <a:latin typeface="Bahnschrift" panose="020B0502040204020203" pitchFamily="34" charset="0"/>
          </a:endParaRPr>
        </a:p>
      </dgm:t>
    </dgm:pt>
    <dgm:pt modelId="{DAC1440C-BDFC-41D1-99BA-1159B8C1E80E}" type="sibTrans" cxnId="{7E2612BB-72EF-434C-8A9F-B5BA9102390E}">
      <dgm:prSet/>
      <dgm:spPr/>
      <dgm:t>
        <a:bodyPr/>
        <a:lstStyle/>
        <a:p>
          <a:endParaRPr lang="en-US" sz="1600" b="1">
            <a:effectLst/>
            <a:latin typeface="Bahnschrift" panose="020B0502040204020203" pitchFamily="34" charset="0"/>
          </a:endParaRPr>
        </a:p>
      </dgm:t>
    </dgm:pt>
    <dgm:pt modelId="{0F53C783-8B43-4569-8A52-9C5C76487AD4}">
      <dgm:prSet phldrT="[Text]" custT="1"/>
      <dgm:spPr/>
      <dgm:t>
        <a:bodyPr/>
        <a:lstStyle/>
        <a:p>
          <a:endParaRPr lang="en-US" sz="1600" b="1" dirty="0">
            <a:effectLst/>
            <a:latin typeface="Bahnschrift" panose="020B0502040204020203" pitchFamily="34" charset="0"/>
          </a:endParaRPr>
        </a:p>
      </dgm:t>
    </dgm:pt>
    <dgm:pt modelId="{4737CE2C-1168-4C2A-B68A-6D1EB6C1D9A8}" type="parTrans" cxnId="{1AB23B18-702D-4A3A-AE65-9C3FD59EE8E5}">
      <dgm:prSet/>
      <dgm:spPr/>
      <dgm:t>
        <a:bodyPr/>
        <a:lstStyle/>
        <a:p>
          <a:endParaRPr lang="en-US" sz="1600" b="1">
            <a:effectLst/>
            <a:latin typeface="Bahnschrift" panose="020B0502040204020203" pitchFamily="34" charset="0"/>
          </a:endParaRPr>
        </a:p>
      </dgm:t>
    </dgm:pt>
    <dgm:pt modelId="{8E012752-88D1-48E7-8BFE-937F6FAA7C56}" type="sibTrans" cxnId="{1AB23B18-702D-4A3A-AE65-9C3FD59EE8E5}">
      <dgm:prSet/>
      <dgm:spPr/>
      <dgm:t>
        <a:bodyPr/>
        <a:lstStyle/>
        <a:p>
          <a:endParaRPr lang="en-US" sz="1600" b="1">
            <a:effectLst/>
            <a:latin typeface="Bahnschrift" panose="020B0502040204020203" pitchFamily="34" charset="0"/>
          </a:endParaRPr>
        </a:p>
      </dgm:t>
    </dgm:pt>
    <dgm:pt modelId="{5290AA7F-F0B3-426B-9B6F-3F463C9A97E4}">
      <dgm:prSet phldrT="[Text]" custT="1"/>
      <dgm:spPr/>
      <dgm:t>
        <a:bodyPr/>
        <a:lstStyle/>
        <a:p>
          <a:r>
            <a:rPr lang="en-US" sz="1600" b="1" dirty="0">
              <a:effectLst/>
              <a:latin typeface="Bahnschrift" panose="020B0502040204020203" pitchFamily="34" charset="0"/>
            </a:rPr>
            <a:t>All Major SCADA &amp; PLC</a:t>
          </a:r>
        </a:p>
      </dgm:t>
    </dgm:pt>
    <dgm:pt modelId="{A3180161-5080-4728-9E87-41CFE5E4F3AA}" type="parTrans" cxnId="{FF7D2899-CF82-40EB-A95B-5E6CD97C43C2}">
      <dgm:prSet/>
      <dgm:spPr/>
      <dgm:t>
        <a:bodyPr/>
        <a:lstStyle/>
        <a:p>
          <a:endParaRPr lang="en-US" sz="1600" b="1">
            <a:effectLst/>
            <a:latin typeface="Bahnschrift" panose="020B0502040204020203" pitchFamily="34" charset="0"/>
          </a:endParaRPr>
        </a:p>
      </dgm:t>
    </dgm:pt>
    <dgm:pt modelId="{B2BE600B-2A6A-455C-9A6A-5155BE636824}" type="sibTrans" cxnId="{FF7D2899-CF82-40EB-A95B-5E6CD97C43C2}">
      <dgm:prSet/>
      <dgm:spPr/>
      <dgm:t>
        <a:bodyPr/>
        <a:lstStyle/>
        <a:p>
          <a:endParaRPr lang="en-US" sz="1600" b="1">
            <a:effectLst/>
            <a:latin typeface="Bahnschrift" panose="020B0502040204020203" pitchFamily="34" charset="0"/>
          </a:endParaRPr>
        </a:p>
      </dgm:t>
    </dgm:pt>
    <dgm:pt modelId="{E32D0E9D-BC7A-4023-B3A6-EFAB38A8483E}">
      <dgm:prSet phldrT="[Text]" custT="1"/>
      <dgm:spPr/>
      <dgm:t>
        <a:bodyPr/>
        <a:lstStyle/>
        <a:p>
          <a:endParaRPr lang="en-US" sz="1600" b="1" dirty="0">
            <a:effectLst/>
            <a:latin typeface="Bahnschrift" panose="020B0502040204020203" pitchFamily="34" charset="0"/>
          </a:endParaRPr>
        </a:p>
      </dgm:t>
    </dgm:pt>
    <dgm:pt modelId="{F2611BC7-1171-4318-93C2-A4442B9D8E30}" type="parTrans" cxnId="{72BD86D3-77DD-4DA6-951F-A592F5076E27}">
      <dgm:prSet/>
      <dgm:spPr/>
      <dgm:t>
        <a:bodyPr/>
        <a:lstStyle/>
        <a:p>
          <a:endParaRPr lang="en-US" sz="1600" b="1">
            <a:effectLst/>
            <a:latin typeface="Bahnschrift" panose="020B0502040204020203" pitchFamily="34" charset="0"/>
          </a:endParaRPr>
        </a:p>
      </dgm:t>
    </dgm:pt>
    <dgm:pt modelId="{7AD477EB-DA49-464A-AFCD-359D135A5768}" type="sibTrans" cxnId="{72BD86D3-77DD-4DA6-951F-A592F5076E27}">
      <dgm:prSet/>
      <dgm:spPr/>
      <dgm:t>
        <a:bodyPr/>
        <a:lstStyle/>
        <a:p>
          <a:endParaRPr lang="en-US" sz="1600" b="1">
            <a:effectLst/>
            <a:latin typeface="Bahnschrift" panose="020B0502040204020203" pitchFamily="34" charset="0"/>
          </a:endParaRPr>
        </a:p>
      </dgm:t>
    </dgm:pt>
    <dgm:pt modelId="{45A2DE85-5993-462F-90DB-1DA07AD07FCB}" type="pres">
      <dgm:prSet presAssocID="{253CB067-83B9-43CE-B5FA-7CBFBB956359}" presName="linearFlow" presStyleCnt="0">
        <dgm:presLayoutVars>
          <dgm:dir/>
          <dgm:animLvl val="lvl"/>
          <dgm:resizeHandles val="exact"/>
        </dgm:presLayoutVars>
      </dgm:prSet>
      <dgm:spPr/>
    </dgm:pt>
    <dgm:pt modelId="{8E766E98-A10E-454C-BA4A-F15F065A8187}" type="pres">
      <dgm:prSet presAssocID="{85F695C1-A138-402D-BBCF-5485DAFDDEAC}" presName="composite" presStyleCnt="0"/>
      <dgm:spPr/>
    </dgm:pt>
    <dgm:pt modelId="{81ACD8BC-88AD-4D0C-8730-6C638D31A8A8}" type="pres">
      <dgm:prSet presAssocID="{85F695C1-A138-402D-BBCF-5485DAFDDEAC}" presName="parentText" presStyleLbl="alignNode1" presStyleIdx="0" presStyleCnt="8">
        <dgm:presLayoutVars>
          <dgm:chMax val="1"/>
          <dgm:bulletEnabled val="1"/>
        </dgm:presLayoutVars>
      </dgm:prSet>
      <dgm:spPr/>
    </dgm:pt>
    <dgm:pt modelId="{B8867EBC-DECA-4BDB-8E51-67F0FCB5808C}" type="pres">
      <dgm:prSet presAssocID="{85F695C1-A138-402D-BBCF-5485DAFDDEAC}" presName="descendantText" presStyleLbl="alignAcc1" presStyleIdx="0" presStyleCnt="8">
        <dgm:presLayoutVars>
          <dgm:bulletEnabled val="1"/>
        </dgm:presLayoutVars>
      </dgm:prSet>
      <dgm:spPr/>
    </dgm:pt>
    <dgm:pt modelId="{0D16E6F0-D616-4BE2-855C-2599EA853C38}" type="pres">
      <dgm:prSet presAssocID="{117F5CD2-FCE7-445E-9577-E0C8C1433E77}" presName="sp" presStyleCnt="0"/>
      <dgm:spPr/>
    </dgm:pt>
    <dgm:pt modelId="{C5366E0A-C59D-4EED-BF95-2C909CEFC8C4}" type="pres">
      <dgm:prSet presAssocID="{37627420-A505-41C4-AA2F-DFA70374E3CE}" presName="composite" presStyleCnt="0"/>
      <dgm:spPr/>
    </dgm:pt>
    <dgm:pt modelId="{6FBD108A-592D-40F0-A5AC-6DAE3E464E01}" type="pres">
      <dgm:prSet presAssocID="{37627420-A505-41C4-AA2F-DFA70374E3CE}" presName="parentText" presStyleLbl="alignNode1" presStyleIdx="1" presStyleCnt="8">
        <dgm:presLayoutVars>
          <dgm:chMax val="1"/>
          <dgm:bulletEnabled val="1"/>
        </dgm:presLayoutVars>
      </dgm:prSet>
      <dgm:spPr/>
    </dgm:pt>
    <dgm:pt modelId="{FD87DD1F-000E-465B-B906-994115C3AAB2}" type="pres">
      <dgm:prSet presAssocID="{37627420-A505-41C4-AA2F-DFA70374E3CE}" presName="descendantText" presStyleLbl="alignAcc1" presStyleIdx="1" presStyleCnt="8">
        <dgm:presLayoutVars>
          <dgm:bulletEnabled val="1"/>
        </dgm:presLayoutVars>
      </dgm:prSet>
      <dgm:spPr/>
    </dgm:pt>
    <dgm:pt modelId="{F87BE8F3-D9F8-4319-8A35-DC46851718CA}" type="pres">
      <dgm:prSet presAssocID="{0700FB79-F116-4BDF-BCC4-D5A91A0C286E}" presName="sp" presStyleCnt="0"/>
      <dgm:spPr/>
    </dgm:pt>
    <dgm:pt modelId="{63BCB972-F7FC-4BCB-BA75-677E95BD2E27}" type="pres">
      <dgm:prSet presAssocID="{0F53C783-8B43-4569-8A52-9C5C76487AD4}" presName="composite" presStyleCnt="0"/>
      <dgm:spPr/>
    </dgm:pt>
    <dgm:pt modelId="{91D96462-E588-4D0A-A758-1F33C2B4E078}" type="pres">
      <dgm:prSet presAssocID="{0F53C783-8B43-4569-8A52-9C5C76487AD4}" presName="parentText" presStyleLbl="alignNode1" presStyleIdx="2" presStyleCnt="8">
        <dgm:presLayoutVars>
          <dgm:chMax val="1"/>
          <dgm:bulletEnabled val="1"/>
        </dgm:presLayoutVars>
      </dgm:prSet>
      <dgm:spPr/>
    </dgm:pt>
    <dgm:pt modelId="{559ADB3F-AAA8-4969-8369-7BB01BD5B5AF}" type="pres">
      <dgm:prSet presAssocID="{0F53C783-8B43-4569-8A52-9C5C76487AD4}" presName="descendantText" presStyleLbl="alignAcc1" presStyleIdx="2" presStyleCnt="8">
        <dgm:presLayoutVars>
          <dgm:bulletEnabled val="1"/>
        </dgm:presLayoutVars>
      </dgm:prSet>
      <dgm:spPr/>
    </dgm:pt>
    <dgm:pt modelId="{EE5B23CB-F30D-4830-AC9A-E6B22CDD4F91}" type="pres">
      <dgm:prSet presAssocID="{8E012752-88D1-48E7-8BFE-937F6FAA7C56}" presName="sp" presStyleCnt="0"/>
      <dgm:spPr/>
    </dgm:pt>
    <dgm:pt modelId="{EB54D51F-14E1-4E33-B86F-6DB547C95500}" type="pres">
      <dgm:prSet presAssocID="{2050FA98-8593-4446-8292-EEFFFD76CC73}" presName="composite" presStyleCnt="0"/>
      <dgm:spPr/>
    </dgm:pt>
    <dgm:pt modelId="{DB2403FF-6EC2-42FE-AF49-7A1094B340F0}" type="pres">
      <dgm:prSet presAssocID="{2050FA98-8593-4446-8292-EEFFFD76CC73}" presName="parentText" presStyleLbl="alignNode1" presStyleIdx="3" presStyleCnt="8">
        <dgm:presLayoutVars>
          <dgm:chMax val="1"/>
          <dgm:bulletEnabled val="1"/>
        </dgm:presLayoutVars>
      </dgm:prSet>
      <dgm:spPr/>
    </dgm:pt>
    <dgm:pt modelId="{B8131C9B-8409-4BA7-B526-B515A33F2F18}" type="pres">
      <dgm:prSet presAssocID="{2050FA98-8593-4446-8292-EEFFFD76CC73}" presName="descendantText" presStyleLbl="alignAcc1" presStyleIdx="3" presStyleCnt="8">
        <dgm:presLayoutVars>
          <dgm:bulletEnabled val="1"/>
        </dgm:presLayoutVars>
      </dgm:prSet>
      <dgm:spPr/>
    </dgm:pt>
    <dgm:pt modelId="{C10F23BE-2A59-4268-85C1-547FD1AA36F2}" type="pres">
      <dgm:prSet presAssocID="{7CF28158-FD92-41BF-98F3-71D4C3BFD454}" presName="sp" presStyleCnt="0"/>
      <dgm:spPr/>
    </dgm:pt>
    <dgm:pt modelId="{C5EFB95C-F27B-4927-8A1E-ECB1009C1EA5}" type="pres">
      <dgm:prSet presAssocID="{6445AD70-0F3E-4401-A606-5D3570A8F762}" presName="composite" presStyleCnt="0"/>
      <dgm:spPr/>
    </dgm:pt>
    <dgm:pt modelId="{B2136056-713F-4C01-A14B-B73C1A83580B}" type="pres">
      <dgm:prSet presAssocID="{6445AD70-0F3E-4401-A606-5D3570A8F762}" presName="parentText" presStyleLbl="alignNode1" presStyleIdx="4" presStyleCnt="8">
        <dgm:presLayoutVars>
          <dgm:chMax val="1"/>
          <dgm:bulletEnabled val="1"/>
        </dgm:presLayoutVars>
      </dgm:prSet>
      <dgm:spPr/>
    </dgm:pt>
    <dgm:pt modelId="{9109F6C9-6924-4EED-A546-9C18E394AD88}" type="pres">
      <dgm:prSet presAssocID="{6445AD70-0F3E-4401-A606-5D3570A8F762}" presName="descendantText" presStyleLbl="alignAcc1" presStyleIdx="4" presStyleCnt="8">
        <dgm:presLayoutVars>
          <dgm:bulletEnabled val="1"/>
        </dgm:presLayoutVars>
      </dgm:prSet>
      <dgm:spPr/>
    </dgm:pt>
    <dgm:pt modelId="{555E47FC-E360-4809-82A6-D76DDC7DE401}" type="pres">
      <dgm:prSet presAssocID="{EEFF2B16-4D4A-4FF1-B198-558BCA41FCE4}" presName="sp" presStyleCnt="0"/>
      <dgm:spPr/>
    </dgm:pt>
    <dgm:pt modelId="{DF70F1B8-FB83-48FD-AB34-20F4765CAB8B}" type="pres">
      <dgm:prSet presAssocID="{6A62DA35-1EF1-4E1A-B8F8-EC47BDC19FA3}" presName="composite" presStyleCnt="0"/>
      <dgm:spPr/>
    </dgm:pt>
    <dgm:pt modelId="{D72938AB-A989-4A6A-8E58-B2E0A290E89B}" type="pres">
      <dgm:prSet presAssocID="{6A62DA35-1EF1-4E1A-B8F8-EC47BDC19FA3}" presName="parentText" presStyleLbl="alignNode1" presStyleIdx="5" presStyleCnt="8">
        <dgm:presLayoutVars>
          <dgm:chMax val="1"/>
          <dgm:bulletEnabled val="1"/>
        </dgm:presLayoutVars>
      </dgm:prSet>
      <dgm:spPr/>
    </dgm:pt>
    <dgm:pt modelId="{99ED3CD5-FA62-4DC1-A1B2-E559314BEBF2}" type="pres">
      <dgm:prSet presAssocID="{6A62DA35-1EF1-4E1A-B8F8-EC47BDC19FA3}" presName="descendantText" presStyleLbl="alignAcc1" presStyleIdx="5" presStyleCnt="8">
        <dgm:presLayoutVars>
          <dgm:bulletEnabled val="1"/>
        </dgm:presLayoutVars>
      </dgm:prSet>
      <dgm:spPr/>
    </dgm:pt>
    <dgm:pt modelId="{45D05146-C8C3-4F43-B427-659A2010DD9F}" type="pres">
      <dgm:prSet presAssocID="{F5BF725D-D963-41A2-8176-9DC8C9F3E612}" presName="sp" presStyleCnt="0"/>
      <dgm:spPr/>
    </dgm:pt>
    <dgm:pt modelId="{EE01CD80-D587-43B0-A50D-43B4E79BDE76}" type="pres">
      <dgm:prSet presAssocID="{6CF864C5-1B72-4020-9CD6-DF7F79091F32}" presName="composite" presStyleCnt="0"/>
      <dgm:spPr/>
    </dgm:pt>
    <dgm:pt modelId="{F9AF3EE5-3485-4DBE-8E3C-DB0092F50AB1}" type="pres">
      <dgm:prSet presAssocID="{6CF864C5-1B72-4020-9CD6-DF7F79091F32}" presName="parentText" presStyleLbl="alignNode1" presStyleIdx="6" presStyleCnt="8">
        <dgm:presLayoutVars>
          <dgm:chMax val="1"/>
          <dgm:bulletEnabled val="1"/>
        </dgm:presLayoutVars>
      </dgm:prSet>
      <dgm:spPr/>
    </dgm:pt>
    <dgm:pt modelId="{9C2919C0-BBAB-4175-9409-80F5E4631C79}" type="pres">
      <dgm:prSet presAssocID="{6CF864C5-1B72-4020-9CD6-DF7F79091F32}" presName="descendantText" presStyleLbl="alignAcc1" presStyleIdx="6" presStyleCnt="8">
        <dgm:presLayoutVars>
          <dgm:bulletEnabled val="1"/>
        </dgm:presLayoutVars>
      </dgm:prSet>
      <dgm:spPr/>
    </dgm:pt>
    <dgm:pt modelId="{6CEFFA64-B613-4E1E-9ED1-5C3C7B2D03D2}" type="pres">
      <dgm:prSet presAssocID="{15D168FA-0D3D-48B8-890F-DBEC8B963786}" presName="sp" presStyleCnt="0"/>
      <dgm:spPr/>
    </dgm:pt>
    <dgm:pt modelId="{16A089C7-0483-4A61-AD07-876B3CC9E87B}" type="pres">
      <dgm:prSet presAssocID="{E32D0E9D-BC7A-4023-B3A6-EFAB38A8483E}" presName="composite" presStyleCnt="0"/>
      <dgm:spPr/>
    </dgm:pt>
    <dgm:pt modelId="{E736CE29-038C-45EA-A4C8-B11E8ABE61EA}" type="pres">
      <dgm:prSet presAssocID="{E32D0E9D-BC7A-4023-B3A6-EFAB38A8483E}" presName="parentText" presStyleLbl="alignNode1" presStyleIdx="7" presStyleCnt="8">
        <dgm:presLayoutVars>
          <dgm:chMax val="1"/>
          <dgm:bulletEnabled val="1"/>
        </dgm:presLayoutVars>
      </dgm:prSet>
      <dgm:spPr/>
    </dgm:pt>
    <dgm:pt modelId="{9ECEBA6B-F38A-456B-977A-7DBB1A91634E}" type="pres">
      <dgm:prSet presAssocID="{E32D0E9D-BC7A-4023-B3A6-EFAB38A8483E}" presName="descendantText" presStyleLbl="alignAcc1" presStyleIdx="7" presStyleCnt="8">
        <dgm:presLayoutVars>
          <dgm:bulletEnabled val="1"/>
        </dgm:presLayoutVars>
      </dgm:prSet>
      <dgm:spPr/>
    </dgm:pt>
  </dgm:ptLst>
  <dgm:cxnLst>
    <dgm:cxn modelId="{9CD6EF00-5B7A-4EFF-9D24-899C2EB0B4DD}" srcId="{85F695C1-A138-402D-BBCF-5485DAFDDEAC}" destId="{2DF37117-8368-49BC-A5C6-3C80BE7A9B6F}" srcOrd="0" destOrd="0" parTransId="{4EE5D3B3-6519-438E-84F4-595B3A059257}" sibTransId="{6C9D3521-0ADA-4E3B-9D73-252552B74447}"/>
    <dgm:cxn modelId="{463CC803-D204-450F-877D-36D8D124EC21}" type="presOf" srcId="{E735A739-3293-4718-8A66-BB7BA0AD29A1}" destId="{B8131C9B-8409-4BA7-B526-B515A33F2F18}" srcOrd="0" destOrd="0" presId="urn:microsoft.com/office/officeart/2005/8/layout/chevron2"/>
    <dgm:cxn modelId="{33C5BB0E-D1E7-43A6-87FB-12C9CF7F92CA}" srcId="{6A62DA35-1EF1-4E1A-B8F8-EC47BDC19FA3}" destId="{EE64306A-0E83-44E4-9757-069F9C0A656B}" srcOrd="0" destOrd="0" parTransId="{ED7CC9C7-C557-4DB4-994C-CDE9739BD176}" sibTransId="{97EE75B5-7808-4CBE-A5CB-0644029F762A}"/>
    <dgm:cxn modelId="{8CE84A16-8A27-4A28-809F-4FBD934273CD}" srcId="{253CB067-83B9-43CE-B5FA-7CBFBB956359}" destId="{2050FA98-8593-4446-8292-EEFFFD76CC73}" srcOrd="3" destOrd="0" parTransId="{4247BA30-5770-45CD-94AD-203F47BD5C20}" sibTransId="{7CF28158-FD92-41BF-98F3-71D4C3BFD454}"/>
    <dgm:cxn modelId="{1AB23B18-702D-4A3A-AE65-9C3FD59EE8E5}" srcId="{253CB067-83B9-43CE-B5FA-7CBFBB956359}" destId="{0F53C783-8B43-4569-8A52-9C5C76487AD4}" srcOrd="2" destOrd="0" parTransId="{4737CE2C-1168-4C2A-B68A-6D1EB6C1D9A8}" sibTransId="{8E012752-88D1-48E7-8BFE-937F6FAA7C56}"/>
    <dgm:cxn modelId="{E704F519-94B4-4B84-870B-077261752F2B}" type="presOf" srcId="{D98833F9-480B-46EF-84BD-D3CF805BC9B3}" destId="{B8867EBC-DECA-4BDB-8E51-67F0FCB5808C}" srcOrd="0" destOrd="1" presId="urn:microsoft.com/office/officeart/2005/8/layout/chevron2"/>
    <dgm:cxn modelId="{9295E71B-5F7B-4486-A95C-CA3072B1C1F5}" type="presOf" srcId="{745FE6D7-00DB-4CBF-BCE9-80AC9FCD4433}" destId="{9109F6C9-6924-4EED-A546-9C18E394AD88}" srcOrd="0" destOrd="0" presId="urn:microsoft.com/office/officeart/2005/8/layout/chevron2"/>
    <dgm:cxn modelId="{58D1541F-B680-476B-8187-CA8791CE235A}" type="presOf" srcId="{213332DE-B30F-4F92-ACAC-87E799027494}" destId="{9C2919C0-BBAB-4175-9409-80F5E4631C79}" srcOrd="0" destOrd="0" presId="urn:microsoft.com/office/officeart/2005/8/layout/chevron2"/>
    <dgm:cxn modelId="{DCFB4023-A49D-4543-9095-3B18CAA34DF5}" type="presOf" srcId="{85F695C1-A138-402D-BBCF-5485DAFDDEAC}" destId="{81ACD8BC-88AD-4D0C-8730-6C638D31A8A8}" srcOrd="0" destOrd="0" presId="urn:microsoft.com/office/officeart/2005/8/layout/chevron2"/>
    <dgm:cxn modelId="{C90B4725-C75B-4CEC-B79A-F1B71137447D}" srcId="{253CB067-83B9-43CE-B5FA-7CBFBB956359}" destId="{6A62DA35-1EF1-4E1A-B8F8-EC47BDC19FA3}" srcOrd="5" destOrd="0" parTransId="{2BAEE5BB-1D00-4164-B0F9-5DB7EEB941C1}" sibTransId="{F5BF725D-D963-41A2-8176-9DC8C9F3E612}"/>
    <dgm:cxn modelId="{6643F32A-3800-436D-80A6-7D0213027282}" type="presOf" srcId="{6A62DA35-1EF1-4E1A-B8F8-EC47BDC19FA3}" destId="{D72938AB-A989-4A6A-8E58-B2E0A290E89B}" srcOrd="0" destOrd="0" presId="urn:microsoft.com/office/officeart/2005/8/layout/chevron2"/>
    <dgm:cxn modelId="{D3DB3D2B-9F63-487B-B9AA-6B5E457DA915}" type="presOf" srcId="{133B8814-D374-4AEB-A959-D3A7235A48F0}" destId="{559ADB3F-AAA8-4969-8369-7BB01BD5B5AF}" srcOrd="0" destOrd="0" presId="urn:microsoft.com/office/officeart/2005/8/layout/chevron2"/>
    <dgm:cxn modelId="{1FE9BD31-D9F7-42B5-B3EC-BDFC98AF65EC}" srcId="{6445AD70-0F3E-4401-A606-5D3570A8F762}" destId="{745FE6D7-00DB-4CBF-BCE9-80AC9FCD4433}" srcOrd="0" destOrd="0" parTransId="{E56A69A4-C2E1-4220-B7DF-59D95C4C5A6F}" sibTransId="{24E13C0B-35A6-474C-9DD1-B3D39CCA03BF}"/>
    <dgm:cxn modelId="{D5B3F05E-C036-4DAB-BBD4-9EB63BC72570}" srcId="{253CB067-83B9-43CE-B5FA-7CBFBB956359}" destId="{6445AD70-0F3E-4401-A606-5D3570A8F762}" srcOrd="4" destOrd="0" parTransId="{6E988260-E4A4-4036-9AA0-71BCD5A236F0}" sibTransId="{EEFF2B16-4D4A-4FF1-B198-558BCA41FCE4}"/>
    <dgm:cxn modelId="{7DD79848-F6E5-4A48-9886-4D8B1F753E6B}" srcId="{37627420-A505-41C4-AA2F-DFA70374E3CE}" destId="{6F0B2E63-71F5-433B-8392-8E7DBD0EEA30}" srcOrd="1" destOrd="0" parTransId="{4251C46D-4374-4541-9E8C-A6306B13C990}" sibTransId="{8B4600E1-4670-4BBD-B0D7-59F5980EE06F}"/>
    <dgm:cxn modelId="{E3F3D969-B788-416B-861D-05C5C8BCEB3D}" type="presOf" srcId="{6445AD70-0F3E-4401-A606-5D3570A8F762}" destId="{B2136056-713F-4C01-A14B-B73C1A83580B}" srcOrd="0" destOrd="0" presId="urn:microsoft.com/office/officeart/2005/8/layout/chevron2"/>
    <dgm:cxn modelId="{CC8ACA6A-AC6E-4AB5-AA09-CB0978221837}" type="presOf" srcId="{6CF864C5-1B72-4020-9CD6-DF7F79091F32}" destId="{F9AF3EE5-3485-4DBE-8E3C-DB0092F50AB1}" srcOrd="0" destOrd="0" presId="urn:microsoft.com/office/officeart/2005/8/layout/chevron2"/>
    <dgm:cxn modelId="{4140224B-18B2-408F-A52C-34D1847B3E71}" type="presOf" srcId="{0F53C783-8B43-4569-8A52-9C5C76487AD4}" destId="{91D96462-E588-4D0A-A758-1F33C2B4E078}" srcOrd="0" destOrd="0" presId="urn:microsoft.com/office/officeart/2005/8/layout/chevron2"/>
    <dgm:cxn modelId="{3CCB9652-1A2C-4BC3-AF9D-55D642A0E43F}" type="presOf" srcId="{37627420-A505-41C4-AA2F-DFA70374E3CE}" destId="{6FBD108A-592D-40F0-A5AC-6DAE3E464E01}" srcOrd="0" destOrd="0" presId="urn:microsoft.com/office/officeart/2005/8/layout/chevron2"/>
    <dgm:cxn modelId="{CE019A54-4125-4216-9EDB-F394722D8248}" type="presOf" srcId="{069A05CB-6336-413D-BE0E-956B9514C770}" destId="{99ED3CD5-FA62-4DC1-A1B2-E559314BEBF2}" srcOrd="0" destOrd="1" presId="urn:microsoft.com/office/officeart/2005/8/layout/chevron2"/>
    <dgm:cxn modelId="{1E670677-20A6-4467-8293-EF5FEE136440}" type="presOf" srcId="{F1DD16F3-9DA1-4491-A5B9-E82FD74F8E2A}" destId="{FD87DD1F-000E-465B-B906-994115C3AAB2}" srcOrd="0" destOrd="0" presId="urn:microsoft.com/office/officeart/2005/8/layout/chevron2"/>
    <dgm:cxn modelId="{9C51B077-C536-4287-A20C-A3A9238C8CBE}" type="presOf" srcId="{2050FA98-8593-4446-8292-EEFFFD76CC73}" destId="{DB2403FF-6EC2-42FE-AF49-7A1094B340F0}" srcOrd="0" destOrd="0" presId="urn:microsoft.com/office/officeart/2005/8/layout/chevron2"/>
    <dgm:cxn modelId="{FD8AEA7A-250B-4E24-A84F-B71615D92755}" srcId="{253CB067-83B9-43CE-B5FA-7CBFBB956359}" destId="{37627420-A505-41C4-AA2F-DFA70374E3CE}" srcOrd="1" destOrd="0" parTransId="{3586FAA0-312E-447B-BBD0-FE55F9286002}" sibTransId="{0700FB79-F116-4BDF-BCC4-D5A91A0C286E}"/>
    <dgm:cxn modelId="{32BE238E-9FD2-40B4-AFE1-79BC2B8D016C}" srcId="{2050FA98-8593-4446-8292-EEFFFD76CC73}" destId="{E5BA4ABF-C3BA-473B-A02E-1B091853D51C}" srcOrd="1" destOrd="0" parTransId="{EF0C304E-FB42-4772-BED9-77ED6B846F91}" sibTransId="{569C5A2A-AA20-4989-B3F8-5613F6521349}"/>
    <dgm:cxn modelId="{FF7D2899-CF82-40EB-A95B-5E6CD97C43C2}" srcId="{E32D0E9D-BC7A-4023-B3A6-EFAB38A8483E}" destId="{5290AA7F-F0B3-426B-9B6F-3F463C9A97E4}" srcOrd="0" destOrd="0" parTransId="{A3180161-5080-4728-9E87-41CFE5E4F3AA}" sibTransId="{B2BE600B-2A6A-455C-9A6A-5155BE636824}"/>
    <dgm:cxn modelId="{E65A129C-00C6-46D1-8E4E-707FF6F9BBB0}" srcId="{253CB067-83B9-43CE-B5FA-7CBFBB956359}" destId="{6CF864C5-1B72-4020-9CD6-DF7F79091F32}" srcOrd="6" destOrd="0" parTransId="{73BD1797-A206-4293-8A0F-BD7308348F1C}" sibTransId="{15D168FA-0D3D-48B8-890F-DBEC8B963786}"/>
    <dgm:cxn modelId="{7E1D0B9E-4020-4372-8CCF-FB04BF8853C4}" type="presOf" srcId="{E5BA4ABF-C3BA-473B-A02E-1B091853D51C}" destId="{B8131C9B-8409-4BA7-B526-B515A33F2F18}" srcOrd="0" destOrd="1" presId="urn:microsoft.com/office/officeart/2005/8/layout/chevron2"/>
    <dgm:cxn modelId="{8321159E-7480-4558-878D-BB469330DE21}" srcId="{2050FA98-8593-4446-8292-EEFFFD76CC73}" destId="{E735A739-3293-4718-8A66-BB7BA0AD29A1}" srcOrd="0" destOrd="0" parTransId="{A947FE05-510A-45E2-B710-6263701D04D8}" sibTransId="{890195BF-DD5D-4A24-B17F-5EC410BB7C9C}"/>
    <dgm:cxn modelId="{4CA7D4A9-FDB2-4D4E-844C-B1DBA0F04423}" type="presOf" srcId="{E32D0E9D-BC7A-4023-B3A6-EFAB38A8483E}" destId="{E736CE29-038C-45EA-A4C8-B11E8ABE61EA}" srcOrd="0" destOrd="0" presId="urn:microsoft.com/office/officeart/2005/8/layout/chevron2"/>
    <dgm:cxn modelId="{69F708B3-99A5-4B4A-AA0E-940C38DE143C}" srcId="{6A62DA35-1EF1-4E1A-B8F8-EC47BDC19FA3}" destId="{069A05CB-6336-413D-BE0E-956B9514C770}" srcOrd="1" destOrd="0" parTransId="{014F8ACC-FA30-422A-98F1-943558FE3D04}" sibTransId="{AC007141-7798-431A-9A7A-B308B7396CF7}"/>
    <dgm:cxn modelId="{28D90CB8-3A5D-4541-99B6-7E2762B3A211}" type="presOf" srcId="{2DF37117-8368-49BC-A5C6-3C80BE7A9B6F}" destId="{B8867EBC-DECA-4BDB-8E51-67F0FCB5808C}" srcOrd="0" destOrd="0" presId="urn:microsoft.com/office/officeart/2005/8/layout/chevron2"/>
    <dgm:cxn modelId="{7E2612BB-72EF-434C-8A9F-B5BA9102390E}" srcId="{0F53C783-8B43-4569-8A52-9C5C76487AD4}" destId="{133B8814-D374-4AEB-A959-D3A7235A48F0}" srcOrd="0" destOrd="0" parTransId="{50B445B9-32F2-4F32-9E48-C950B67BBF9E}" sibTransId="{DAC1440C-BDFC-41D1-99BA-1159B8C1E80E}"/>
    <dgm:cxn modelId="{C425F7CB-7CF6-4409-9476-235E9BFD9631}" srcId="{253CB067-83B9-43CE-B5FA-7CBFBB956359}" destId="{85F695C1-A138-402D-BBCF-5485DAFDDEAC}" srcOrd="0" destOrd="0" parTransId="{09F82420-A35F-41BA-96F8-58FBD47F894F}" sibTransId="{117F5CD2-FCE7-445E-9577-E0C8C1433E77}"/>
    <dgm:cxn modelId="{B45891D1-3D60-4752-8533-82F6AA6C825C}" type="presOf" srcId="{253CB067-83B9-43CE-B5FA-7CBFBB956359}" destId="{45A2DE85-5993-462F-90DB-1DA07AD07FCB}" srcOrd="0" destOrd="0" presId="urn:microsoft.com/office/officeart/2005/8/layout/chevron2"/>
    <dgm:cxn modelId="{72BD86D3-77DD-4DA6-951F-A592F5076E27}" srcId="{253CB067-83B9-43CE-B5FA-7CBFBB956359}" destId="{E32D0E9D-BC7A-4023-B3A6-EFAB38A8483E}" srcOrd="7" destOrd="0" parTransId="{F2611BC7-1171-4318-93C2-A4442B9D8E30}" sibTransId="{7AD477EB-DA49-464A-AFCD-359D135A5768}"/>
    <dgm:cxn modelId="{4CD85ED9-E2B4-4731-A5A4-FA112F992C53}" type="presOf" srcId="{6F0B2E63-71F5-433B-8392-8E7DBD0EEA30}" destId="{FD87DD1F-000E-465B-B906-994115C3AAB2}" srcOrd="0" destOrd="1" presId="urn:microsoft.com/office/officeart/2005/8/layout/chevron2"/>
    <dgm:cxn modelId="{5893E0D9-726C-4B42-B758-CF085A22FCDE}" srcId="{6CF864C5-1B72-4020-9CD6-DF7F79091F32}" destId="{23520FB5-C60C-43E8-BDDE-5A0114F63E96}" srcOrd="1" destOrd="0" parTransId="{7508EDC3-F89B-43F9-B890-5D73A1640601}" sibTransId="{A4B58D87-A21A-40D3-A84D-544BE9607542}"/>
    <dgm:cxn modelId="{A8F1C5E4-B703-49E5-B793-306C841FE395}" type="presOf" srcId="{EE64306A-0E83-44E4-9757-069F9C0A656B}" destId="{99ED3CD5-FA62-4DC1-A1B2-E559314BEBF2}" srcOrd="0" destOrd="0" presId="urn:microsoft.com/office/officeart/2005/8/layout/chevron2"/>
    <dgm:cxn modelId="{7ADCF0E6-58D8-4BF9-A83B-B498E2D6D81C}" srcId="{85F695C1-A138-402D-BBCF-5485DAFDDEAC}" destId="{D98833F9-480B-46EF-84BD-D3CF805BC9B3}" srcOrd="1" destOrd="0" parTransId="{0C0F447B-2016-4932-BBB5-0AD22B780DDE}" sibTransId="{D7AFBCE0-C94E-4276-8E9B-49D79293C10D}"/>
    <dgm:cxn modelId="{473BDAE7-499B-4EB5-8E4B-46AC644CA7C7}" type="presOf" srcId="{23520FB5-C60C-43E8-BDDE-5A0114F63E96}" destId="{9C2919C0-BBAB-4175-9409-80F5E4631C79}" srcOrd="0" destOrd="1" presId="urn:microsoft.com/office/officeart/2005/8/layout/chevron2"/>
    <dgm:cxn modelId="{C7B06DE8-C811-4860-81A6-154B2070F78F}" srcId="{37627420-A505-41C4-AA2F-DFA70374E3CE}" destId="{F1DD16F3-9DA1-4491-A5B9-E82FD74F8E2A}" srcOrd="0" destOrd="0" parTransId="{539938D6-3F27-4A72-91D5-8CD1E910DC90}" sibTransId="{27EDA887-5CE0-4662-AED4-96AA07D22B8B}"/>
    <dgm:cxn modelId="{775B7AEC-C669-4A78-A19A-F245B97777AC}" srcId="{6CF864C5-1B72-4020-9CD6-DF7F79091F32}" destId="{213332DE-B30F-4F92-ACAC-87E799027494}" srcOrd="0" destOrd="0" parTransId="{7AD17195-79F7-4FA4-ADF1-8C88AEBC5A32}" sibTransId="{E913E79D-63C6-4469-BC1F-7E3AF24D4EDD}"/>
    <dgm:cxn modelId="{043F47FD-560E-4E6D-BFCC-A9B84CA735A3}" type="presOf" srcId="{5290AA7F-F0B3-426B-9B6F-3F463C9A97E4}" destId="{9ECEBA6B-F38A-456B-977A-7DBB1A91634E}" srcOrd="0" destOrd="0" presId="urn:microsoft.com/office/officeart/2005/8/layout/chevron2"/>
    <dgm:cxn modelId="{4C8295CD-A0A9-40BD-8DAF-180422364A98}" type="presParOf" srcId="{45A2DE85-5993-462F-90DB-1DA07AD07FCB}" destId="{8E766E98-A10E-454C-BA4A-F15F065A8187}" srcOrd="0" destOrd="0" presId="urn:microsoft.com/office/officeart/2005/8/layout/chevron2"/>
    <dgm:cxn modelId="{477561F5-F2B9-4E4F-92B1-AB5CFA7BEBB4}" type="presParOf" srcId="{8E766E98-A10E-454C-BA4A-F15F065A8187}" destId="{81ACD8BC-88AD-4D0C-8730-6C638D31A8A8}" srcOrd="0" destOrd="0" presId="urn:microsoft.com/office/officeart/2005/8/layout/chevron2"/>
    <dgm:cxn modelId="{D4857D06-5073-41BB-A56F-0E5067B35868}" type="presParOf" srcId="{8E766E98-A10E-454C-BA4A-F15F065A8187}" destId="{B8867EBC-DECA-4BDB-8E51-67F0FCB5808C}" srcOrd="1" destOrd="0" presId="urn:microsoft.com/office/officeart/2005/8/layout/chevron2"/>
    <dgm:cxn modelId="{27D778FD-D305-4301-A574-CA6980DE32C0}" type="presParOf" srcId="{45A2DE85-5993-462F-90DB-1DA07AD07FCB}" destId="{0D16E6F0-D616-4BE2-855C-2599EA853C38}" srcOrd="1" destOrd="0" presId="urn:microsoft.com/office/officeart/2005/8/layout/chevron2"/>
    <dgm:cxn modelId="{2F2E7239-B0A0-4ADF-A203-03CF98C1E638}" type="presParOf" srcId="{45A2DE85-5993-462F-90DB-1DA07AD07FCB}" destId="{C5366E0A-C59D-4EED-BF95-2C909CEFC8C4}" srcOrd="2" destOrd="0" presId="urn:microsoft.com/office/officeart/2005/8/layout/chevron2"/>
    <dgm:cxn modelId="{3830C0CB-7B53-4775-B5FC-A4E4663F1F47}" type="presParOf" srcId="{C5366E0A-C59D-4EED-BF95-2C909CEFC8C4}" destId="{6FBD108A-592D-40F0-A5AC-6DAE3E464E01}" srcOrd="0" destOrd="0" presId="urn:microsoft.com/office/officeart/2005/8/layout/chevron2"/>
    <dgm:cxn modelId="{34CFDF13-9327-4ACF-9AFC-C194482FBAD8}" type="presParOf" srcId="{C5366E0A-C59D-4EED-BF95-2C909CEFC8C4}" destId="{FD87DD1F-000E-465B-B906-994115C3AAB2}" srcOrd="1" destOrd="0" presId="urn:microsoft.com/office/officeart/2005/8/layout/chevron2"/>
    <dgm:cxn modelId="{9EA12F52-4021-4688-BC8C-BA13A515B392}" type="presParOf" srcId="{45A2DE85-5993-462F-90DB-1DA07AD07FCB}" destId="{F87BE8F3-D9F8-4319-8A35-DC46851718CA}" srcOrd="3" destOrd="0" presId="urn:microsoft.com/office/officeart/2005/8/layout/chevron2"/>
    <dgm:cxn modelId="{4864092C-238F-481E-938E-5DAD195BBAAD}" type="presParOf" srcId="{45A2DE85-5993-462F-90DB-1DA07AD07FCB}" destId="{63BCB972-F7FC-4BCB-BA75-677E95BD2E27}" srcOrd="4" destOrd="0" presId="urn:microsoft.com/office/officeart/2005/8/layout/chevron2"/>
    <dgm:cxn modelId="{2DD133CC-BDB3-4887-9F2A-63B1624C77F7}" type="presParOf" srcId="{63BCB972-F7FC-4BCB-BA75-677E95BD2E27}" destId="{91D96462-E588-4D0A-A758-1F33C2B4E078}" srcOrd="0" destOrd="0" presId="urn:microsoft.com/office/officeart/2005/8/layout/chevron2"/>
    <dgm:cxn modelId="{C2FF0587-A1C5-4D67-B4FA-BAC5B396F0DC}" type="presParOf" srcId="{63BCB972-F7FC-4BCB-BA75-677E95BD2E27}" destId="{559ADB3F-AAA8-4969-8369-7BB01BD5B5AF}" srcOrd="1" destOrd="0" presId="urn:microsoft.com/office/officeart/2005/8/layout/chevron2"/>
    <dgm:cxn modelId="{BA19401B-4AC1-4FE2-ABF9-643371E7A2C9}" type="presParOf" srcId="{45A2DE85-5993-462F-90DB-1DA07AD07FCB}" destId="{EE5B23CB-F30D-4830-AC9A-E6B22CDD4F91}" srcOrd="5" destOrd="0" presId="urn:microsoft.com/office/officeart/2005/8/layout/chevron2"/>
    <dgm:cxn modelId="{6E5066BC-FE81-4841-9404-F1BB4449FE4B}" type="presParOf" srcId="{45A2DE85-5993-462F-90DB-1DA07AD07FCB}" destId="{EB54D51F-14E1-4E33-B86F-6DB547C95500}" srcOrd="6" destOrd="0" presId="urn:microsoft.com/office/officeart/2005/8/layout/chevron2"/>
    <dgm:cxn modelId="{89AF3B44-862B-4179-ABAF-3EFE5F4353FA}" type="presParOf" srcId="{EB54D51F-14E1-4E33-B86F-6DB547C95500}" destId="{DB2403FF-6EC2-42FE-AF49-7A1094B340F0}" srcOrd="0" destOrd="0" presId="urn:microsoft.com/office/officeart/2005/8/layout/chevron2"/>
    <dgm:cxn modelId="{B0FECD82-B6AD-493C-BDA3-58EA2ADED0E6}" type="presParOf" srcId="{EB54D51F-14E1-4E33-B86F-6DB547C95500}" destId="{B8131C9B-8409-4BA7-B526-B515A33F2F18}" srcOrd="1" destOrd="0" presId="urn:microsoft.com/office/officeart/2005/8/layout/chevron2"/>
    <dgm:cxn modelId="{B69ACBCB-9C91-4281-876D-4BB8AF2A957C}" type="presParOf" srcId="{45A2DE85-5993-462F-90DB-1DA07AD07FCB}" destId="{C10F23BE-2A59-4268-85C1-547FD1AA36F2}" srcOrd="7" destOrd="0" presId="urn:microsoft.com/office/officeart/2005/8/layout/chevron2"/>
    <dgm:cxn modelId="{5C25F973-D7BF-441E-8C3E-5A5074852185}" type="presParOf" srcId="{45A2DE85-5993-462F-90DB-1DA07AD07FCB}" destId="{C5EFB95C-F27B-4927-8A1E-ECB1009C1EA5}" srcOrd="8" destOrd="0" presId="urn:microsoft.com/office/officeart/2005/8/layout/chevron2"/>
    <dgm:cxn modelId="{97C26E44-BA2D-42E0-9C28-6C844A15F939}" type="presParOf" srcId="{C5EFB95C-F27B-4927-8A1E-ECB1009C1EA5}" destId="{B2136056-713F-4C01-A14B-B73C1A83580B}" srcOrd="0" destOrd="0" presId="urn:microsoft.com/office/officeart/2005/8/layout/chevron2"/>
    <dgm:cxn modelId="{144C9909-4E97-4D0B-860C-E380BD46997A}" type="presParOf" srcId="{C5EFB95C-F27B-4927-8A1E-ECB1009C1EA5}" destId="{9109F6C9-6924-4EED-A546-9C18E394AD88}" srcOrd="1" destOrd="0" presId="urn:microsoft.com/office/officeart/2005/8/layout/chevron2"/>
    <dgm:cxn modelId="{918E1D1F-8F0E-440D-8B42-7DAB1241B81A}" type="presParOf" srcId="{45A2DE85-5993-462F-90DB-1DA07AD07FCB}" destId="{555E47FC-E360-4809-82A6-D76DDC7DE401}" srcOrd="9" destOrd="0" presId="urn:microsoft.com/office/officeart/2005/8/layout/chevron2"/>
    <dgm:cxn modelId="{EF09C693-15BA-4A2A-B083-DF517F9BE970}" type="presParOf" srcId="{45A2DE85-5993-462F-90DB-1DA07AD07FCB}" destId="{DF70F1B8-FB83-48FD-AB34-20F4765CAB8B}" srcOrd="10" destOrd="0" presId="urn:microsoft.com/office/officeart/2005/8/layout/chevron2"/>
    <dgm:cxn modelId="{309821C5-1528-41F4-9FF4-92D11BFF3C81}" type="presParOf" srcId="{DF70F1B8-FB83-48FD-AB34-20F4765CAB8B}" destId="{D72938AB-A989-4A6A-8E58-B2E0A290E89B}" srcOrd="0" destOrd="0" presId="urn:microsoft.com/office/officeart/2005/8/layout/chevron2"/>
    <dgm:cxn modelId="{70BE5630-59E1-4CF4-9769-543F12647F66}" type="presParOf" srcId="{DF70F1B8-FB83-48FD-AB34-20F4765CAB8B}" destId="{99ED3CD5-FA62-4DC1-A1B2-E559314BEBF2}" srcOrd="1" destOrd="0" presId="urn:microsoft.com/office/officeart/2005/8/layout/chevron2"/>
    <dgm:cxn modelId="{EF866998-5019-4A54-A2FA-97499FD94254}" type="presParOf" srcId="{45A2DE85-5993-462F-90DB-1DA07AD07FCB}" destId="{45D05146-C8C3-4F43-B427-659A2010DD9F}" srcOrd="11" destOrd="0" presId="urn:microsoft.com/office/officeart/2005/8/layout/chevron2"/>
    <dgm:cxn modelId="{2DB2375F-949B-4F67-95B4-28DA352AD5C2}" type="presParOf" srcId="{45A2DE85-5993-462F-90DB-1DA07AD07FCB}" destId="{EE01CD80-D587-43B0-A50D-43B4E79BDE76}" srcOrd="12" destOrd="0" presId="urn:microsoft.com/office/officeart/2005/8/layout/chevron2"/>
    <dgm:cxn modelId="{6ACB0D0A-DE71-4742-84D5-2E4E9EA2D0EC}" type="presParOf" srcId="{EE01CD80-D587-43B0-A50D-43B4E79BDE76}" destId="{F9AF3EE5-3485-4DBE-8E3C-DB0092F50AB1}" srcOrd="0" destOrd="0" presId="urn:microsoft.com/office/officeart/2005/8/layout/chevron2"/>
    <dgm:cxn modelId="{DE519525-E363-42C7-93E9-18FE4A6F68F8}" type="presParOf" srcId="{EE01CD80-D587-43B0-A50D-43B4E79BDE76}" destId="{9C2919C0-BBAB-4175-9409-80F5E4631C79}" srcOrd="1" destOrd="0" presId="urn:microsoft.com/office/officeart/2005/8/layout/chevron2"/>
    <dgm:cxn modelId="{C43CCABC-5D53-4DB5-82BC-B9B60071C9B1}" type="presParOf" srcId="{45A2DE85-5993-462F-90DB-1DA07AD07FCB}" destId="{6CEFFA64-B613-4E1E-9ED1-5C3C7B2D03D2}" srcOrd="13" destOrd="0" presId="urn:microsoft.com/office/officeart/2005/8/layout/chevron2"/>
    <dgm:cxn modelId="{B0C81863-2E04-458D-8683-ECFACF914B2F}" type="presParOf" srcId="{45A2DE85-5993-462F-90DB-1DA07AD07FCB}" destId="{16A089C7-0483-4A61-AD07-876B3CC9E87B}" srcOrd="14" destOrd="0" presId="urn:microsoft.com/office/officeart/2005/8/layout/chevron2"/>
    <dgm:cxn modelId="{1D0F4C90-9EE6-4F38-804C-214CA7D6ED45}" type="presParOf" srcId="{16A089C7-0483-4A61-AD07-876B3CC9E87B}" destId="{E736CE29-038C-45EA-A4C8-B11E8ABE61EA}" srcOrd="0" destOrd="0" presId="urn:microsoft.com/office/officeart/2005/8/layout/chevron2"/>
    <dgm:cxn modelId="{8E84481E-67CC-434A-BC94-213E8D5B3C75}" type="presParOf" srcId="{16A089C7-0483-4A61-AD07-876B3CC9E87B}" destId="{9ECEBA6B-F38A-456B-977A-7DBB1A91634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CD8BC-88AD-4D0C-8730-6C638D31A8A8}">
      <dsp:nvSpPr>
        <dsp:cNvPr id="0" name=""/>
        <dsp:cNvSpPr/>
      </dsp:nvSpPr>
      <dsp:spPr>
        <a:xfrm rot="5400000">
          <a:off x="-98925" y="103921"/>
          <a:ext cx="659505" cy="461653"/>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Bahnschrift" panose="020B0502040204020203" pitchFamily="34" charset="0"/>
            </a:rPr>
            <a:t> </a:t>
          </a:r>
        </a:p>
      </dsp:txBody>
      <dsp:txXfrm rot="-5400000">
        <a:off x="2" y="235822"/>
        <a:ext cx="461653" cy="197852"/>
      </dsp:txXfrm>
    </dsp:sp>
    <dsp:sp modelId="{B8867EBC-DECA-4BDB-8E51-67F0FCB5808C}">
      <dsp:nvSpPr>
        <dsp:cNvPr id="0" name=""/>
        <dsp:cNvSpPr/>
      </dsp:nvSpPr>
      <dsp:spPr>
        <a:xfrm rot="5400000">
          <a:off x="1816145" y="-1349496"/>
          <a:ext cx="428904" cy="3137888"/>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PIDS Integration</a:t>
          </a:r>
        </a:p>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LDS Integration</a:t>
          </a:r>
        </a:p>
      </dsp:txBody>
      <dsp:txXfrm rot="-5400000">
        <a:off x="461654" y="25932"/>
        <a:ext cx="3116951" cy="387030"/>
      </dsp:txXfrm>
    </dsp:sp>
    <dsp:sp modelId="{6FBD108A-592D-40F0-A5AC-6DAE3E464E01}">
      <dsp:nvSpPr>
        <dsp:cNvPr id="0" name=""/>
        <dsp:cNvSpPr/>
      </dsp:nvSpPr>
      <dsp:spPr>
        <a:xfrm rot="5400000">
          <a:off x="-98925" y="681638"/>
          <a:ext cx="659505" cy="461653"/>
        </a:xfrm>
        <a:prstGeom prst="chevron">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w="6350" cap="flat" cmpd="sng" algn="ctr">
          <a:solidFill>
            <a:schemeClr val="accent5">
              <a:hueOff val="-965506"/>
              <a:satOff val="-2488"/>
              <a:lumOff val="-168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Bahnschrift" panose="020B0502040204020203" pitchFamily="34" charset="0"/>
            </a:rPr>
            <a:t> </a:t>
          </a:r>
        </a:p>
      </dsp:txBody>
      <dsp:txXfrm rot="-5400000">
        <a:off x="2" y="813539"/>
        <a:ext cx="461653" cy="197852"/>
      </dsp:txXfrm>
    </dsp:sp>
    <dsp:sp modelId="{FD87DD1F-000E-465B-B906-994115C3AAB2}">
      <dsp:nvSpPr>
        <dsp:cNvPr id="0" name=""/>
        <dsp:cNvSpPr/>
      </dsp:nvSpPr>
      <dsp:spPr>
        <a:xfrm rot="5400000">
          <a:off x="1816258" y="-771892"/>
          <a:ext cx="428678" cy="3137888"/>
        </a:xfrm>
        <a:prstGeom prst="round2SameRect">
          <a:avLst/>
        </a:prstGeom>
        <a:solidFill>
          <a:schemeClr val="lt1">
            <a:alpha val="90000"/>
            <a:hueOff val="0"/>
            <a:satOff val="0"/>
            <a:lumOff val="0"/>
            <a:alphaOff val="0"/>
          </a:schemeClr>
        </a:solidFill>
        <a:ln w="6350" cap="flat" cmpd="sng" algn="ctr">
          <a:solidFill>
            <a:schemeClr val="accent5">
              <a:hueOff val="-965506"/>
              <a:satOff val="-2488"/>
              <a:lumOff val="-16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a:effectLst/>
              <a:latin typeface="Bahnschrift" panose="020B0502040204020203" pitchFamily="34" charset="0"/>
            </a:rPr>
            <a:t>Yokogawa XL/CS</a:t>
          </a:r>
          <a:endParaRPr lang="en-US" sz="1600" b="1" kern="1200" dirty="0">
            <a:effectLst/>
            <a:latin typeface="Bahnschrift" panose="020B0502040204020203" pitchFamily="34" charset="0"/>
          </a:endParaRPr>
        </a:p>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Yokogawa CS-1000/ 3000</a:t>
          </a:r>
        </a:p>
      </dsp:txBody>
      <dsp:txXfrm rot="-5400000">
        <a:off x="461653" y="603639"/>
        <a:ext cx="3116962" cy="386826"/>
      </dsp:txXfrm>
    </dsp:sp>
    <dsp:sp modelId="{91D96462-E588-4D0A-A758-1F33C2B4E078}">
      <dsp:nvSpPr>
        <dsp:cNvPr id="0" name=""/>
        <dsp:cNvSpPr/>
      </dsp:nvSpPr>
      <dsp:spPr>
        <a:xfrm rot="5400000">
          <a:off x="-98925" y="1259354"/>
          <a:ext cx="659505" cy="461653"/>
        </a:xfrm>
        <a:prstGeom prst="chevron">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w="6350" cap="flat" cmpd="sng" algn="ctr">
          <a:solidFill>
            <a:schemeClr val="accent5">
              <a:hueOff val="-1931012"/>
              <a:satOff val="-4977"/>
              <a:lumOff val="-33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effectLst/>
            <a:latin typeface="Bahnschrift" panose="020B0502040204020203" pitchFamily="34" charset="0"/>
          </a:endParaRPr>
        </a:p>
      </dsp:txBody>
      <dsp:txXfrm rot="-5400000">
        <a:off x="2" y="1391255"/>
        <a:ext cx="461653" cy="197852"/>
      </dsp:txXfrm>
    </dsp:sp>
    <dsp:sp modelId="{559ADB3F-AAA8-4969-8369-7BB01BD5B5AF}">
      <dsp:nvSpPr>
        <dsp:cNvPr id="0" name=""/>
        <dsp:cNvSpPr/>
      </dsp:nvSpPr>
      <dsp:spPr>
        <a:xfrm rot="5400000">
          <a:off x="1816258" y="-194175"/>
          <a:ext cx="428678" cy="3137888"/>
        </a:xfrm>
        <a:prstGeom prst="round2SameRect">
          <a:avLst/>
        </a:prstGeom>
        <a:solidFill>
          <a:schemeClr val="lt1">
            <a:alpha val="90000"/>
            <a:hueOff val="0"/>
            <a:satOff val="0"/>
            <a:lumOff val="0"/>
            <a:alphaOff val="0"/>
          </a:schemeClr>
        </a:solidFill>
        <a:ln w="6350" cap="flat" cmpd="sng" algn="ctr">
          <a:solidFill>
            <a:schemeClr val="accent5">
              <a:hueOff val="-1931012"/>
              <a:satOff val="-4977"/>
              <a:lumOff val="-33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Yokogawa Centum-VP</a:t>
          </a:r>
        </a:p>
      </dsp:txBody>
      <dsp:txXfrm rot="-5400000">
        <a:off x="461653" y="1181356"/>
        <a:ext cx="3116962" cy="386826"/>
      </dsp:txXfrm>
    </dsp:sp>
    <dsp:sp modelId="{DB2403FF-6EC2-42FE-AF49-7A1094B340F0}">
      <dsp:nvSpPr>
        <dsp:cNvPr id="0" name=""/>
        <dsp:cNvSpPr/>
      </dsp:nvSpPr>
      <dsp:spPr>
        <a:xfrm rot="5400000">
          <a:off x="-98925" y="1837071"/>
          <a:ext cx="659505" cy="461653"/>
        </a:xfrm>
        <a:prstGeom prst="chevron">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w="6350" cap="flat" cmpd="sng" algn="ctr">
          <a:solidFill>
            <a:schemeClr val="accent5">
              <a:hueOff val="-2896518"/>
              <a:satOff val="-7465"/>
              <a:lumOff val="-504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effectLst/>
            <a:latin typeface="Bahnschrift" panose="020B0502040204020203" pitchFamily="34" charset="0"/>
          </a:endParaRPr>
        </a:p>
      </dsp:txBody>
      <dsp:txXfrm rot="-5400000">
        <a:off x="2" y="1968972"/>
        <a:ext cx="461653" cy="197852"/>
      </dsp:txXfrm>
    </dsp:sp>
    <dsp:sp modelId="{B8131C9B-8409-4BA7-B526-B515A33F2F18}">
      <dsp:nvSpPr>
        <dsp:cNvPr id="0" name=""/>
        <dsp:cNvSpPr/>
      </dsp:nvSpPr>
      <dsp:spPr>
        <a:xfrm rot="5400000">
          <a:off x="1816258" y="383540"/>
          <a:ext cx="428678" cy="3137888"/>
        </a:xfrm>
        <a:prstGeom prst="round2SameRect">
          <a:avLst/>
        </a:prstGeom>
        <a:solidFill>
          <a:schemeClr val="lt1">
            <a:alpha val="90000"/>
            <a:hueOff val="0"/>
            <a:satOff val="0"/>
            <a:lumOff val="0"/>
            <a:alphaOff val="0"/>
          </a:schemeClr>
        </a:solidFill>
        <a:ln w="6350" cap="flat" cmpd="sng" algn="ctr">
          <a:solidFill>
            <a:schemeClr val="accent5">
              <a:hueOff val="-2896518"/>
              <a:satOff val="-7465"/>
              <a:lumOff val="-504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Emerson Delta-V</a:t>
          </a:r>
        </a:p>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Emerson Ovation</a:t>
          </a:r>
        </a:p>
      </dsp:txBody>
      <dsp:txXfrm rot="-5400000">
        <a:off x="461653" y="1759071"/>
        <a:ext cx="3116962" cy="386826"/>
      </dsp:txXfrm>
    </dsp:sp>
    <dsp:sp modelId="{B2136056-713F-4C01-A14B-B73C1A83580B}">
      <dsp:nvSpPr>
        <dsp:cNvPr id="0" name=""/>
        <dsp:cNvSpPr/>
      </dsp:nvSpPr>
      <dsp:spPr>
        <a:xfrm rot="5400000">
          <a:off x="-98925" y="2414787"/>
          <a:ext cx="659505" cy="461653"/>
        </a:xfrm>
        <a:prstGeom prst="chevron">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w="6350" cap="flat" cmpd="sng" algn="ctr">
          <a:solidFill>
            <a:schemeClr val="accent5">
              <a:hueOff val="-3862025"/>
              <a:satOff val="-9954"/>
              <a:lumOff val="-672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effectLst/>
            <a:latin typeface="Bahnschrift" panose="020B0502040204020203" pitchFamily="34" charset="0"/>
          </a:endParaRPr>
        </a:p>
      </dsp:txBody>
      <dsp:txXfrm rot="-5400000">
        <a:off x="2" y="2546688"/>
        <a:ext cx="461653" cy="197852"/>
      </dsp:txXfrm>
    </dsp:sp>
    <dsp:sp modelId="{9109F6C9-6924-4EED-A546-9C18E394AD88}">
      <dsp:nvSpPr>
        <dsp:cNvPr id="0" name=""/>
        <dsp:cNvSpPr/>
      </dsp:nvSpPr>
      <dsp:spPr>
        <a:xfrm rot="5400000">
          <a:off x="1816258" y="961257"/>
          <a:ext cx="428678" cy="3137888"/>
        </a:xfrm>
        <a:prstGeom prst="round2SameRect">
          <a:avLst/>
        </a:prstGeom>
        <a:solidFill>
          <a:schemeClr val="lt1">
            <a:alpha val="90000"/>
            <a:hueOff val="0"/>
            <a:satOff val="0"/>
            <a:lumOff val="0"/>
            <a:alphaOff val="0"/>
          </a:schemeClr>
        </a:solidFill>
        <a:ln w="6350" cap="flat" cmpd="sng" algn="ctr">
          <a:solidFill>
            <a:schemeClr val="accent5">
              <a:hueOff val="-3862025"/>
              <a:satOff val="-9954"/>
              <a:lumOff val="-672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Emerson Provox &amp; RS3</a:t>
          </a:r>
        </a:p>
      </dsp:txBody>
      <dsp:txXfrm rot="-5400000">
        <a:off x="461653" y="2336788"/>
        <a:ext cx="3116962" cy="386826"/>
      </dsp:txXfrm>
    </dsp:sp>
    <dsp:sp modelId="{D72938AB-A989-4A6A-8E58-B2E0A290E89B}">
      <dsp:nvSpPr>
        <dsp:cNvPr id="0" name=""/>
        <dsp:cNvSpPr/>
      </dsp:nvSpPr>
      <dsp:spPr>
        <a:xfrm rot="5400000">
          <a:off x="-98925" y="2992504"/>
          <a:ext cx="659505" cy="461653"/>
        </a:xfrm>
        <a:prstGeom prst="chevron">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w="6350" cap="flat" cmpd="sng" algn="ctr">
          <a:solidFill>
            <a:schemeClr val="accent5">
              <a:hueOff val="-4827531"/>
              <a:satOff val="-12442"/>
              <a:lumOff val="-840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effectLst/>
            <a:latin typeface="Bahnschrift" panose="020B0502040204020203" pitchFamily="34" charset="0"/>
          </a:endParaRPr>
        </a:p>
      </dsp:txBody>
      <dsp:txXfrm rot="-5400000">
        <a:off x="2" y="3124405"/>
        <a:ext cx="461653" cy="197852"/>
      </dsp:txXfrm>
    </dsp:sp>
    <dsp:sp modelId="{99ED3CD5-FA62-4DC1-A1B2-E559314BEBF2}">
      <dsp:nvSpPr>
        <dsp:cNvPr id="0" name=""/>
        <dsp:cNvSpPr/>
      </dsp:nvSpPr>
      <dsp:spPr>
        <a:xfrm rot="5400000">
          <a:off x="1816258" y="1538973"/>
          <a:ext cx="428678" cy="3137888"/>
        </a:xfrm>
        <a:prstGeom prst="round2SameRect">
          <a:avLst/>
        </a:prstGeom>
        <a:solidFill>
          <a:schemeClr val="lt1">
            <a:alpha val="90000"/>
            <a:hueOff val="0"/>
            <a:satOff val="0"/>
            <a:lumOff val="0"/>
            <a:alphaOff val="0"/>
          </a:schemeClr>
        </a:solidFill>
        <a:ln w="6350" cap="flat" cmpd="sng" algn="ctr">
          <a:solidFill>
            <a:schemeClr val="accent5">
              <a:hueOff val="-4827531"/>
              <a:satOff val="-12442"/>
              <a:lumOff val="-840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Honeywell TDC-3000 \ TPS</a:t>
          </a:r>
        </a:p>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Honeywell </a:t>
          </a:r>
          <a:r>
            <a:rPr lang="en-US" sz="1600" b="1" kern="1200" dirty="0" err="1">
              <a:effectLst/>
              <a:latin typeface="Bahnschrift" panose="020B0502040204020203" pitchFamily="34" charset="0"/>
            </a:rPr>
            <a:t>Experion</a:t>
          </a:r>
          <a:endParaRPr lang="en-US" sz="1600" b="1" kern="1200" dirty="0">
            <a:effectLst/>
            <a:latin typeface="Bahnschrift" panose="020B0502040204020203" pitchFamily="34" charset="0"/>
          </a:endParaRPr>
        </a:p>
      </dsp:txBody>
      <dsp:txXfrm rot="-5400000">
        <a:off x="461653" y="2914504"/>
        <a:ext cx="3116962" cy="386826"/>
      </dsp:txXfrm>
    </dsp:sp>
    <dsp:sp modelId="{F9AF3EE5-3485-4DBE-8E3C-DB0092F50AB1}">
      <dsp:nvSpPr>
        <dsp:cNvPr id="0" name=""/>
        <dsp:cNvSpPr/>
      </dsp:nvSpPr>
      <dsp:spPr>
        <a:xfrm rot="5400000">
          <a:off x="-98925" y="3570220"/>
          <a:ext cx="659505" cy="461653"/>
        </a:xfrm>
        <a:prstGeom prst="chevron">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w="6350" cap="flat" cmpd="sng" algn="ctr">
          <a:solidFill>
            <a:schemeClr val="accent5">
              <a:hueOff val="-5793037"/>
              <a:satOff val="-14931"/>
              <a:lumOff val="-1008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effectLst/>
            <a:latin typeface="Bahnschrift" panose="020B0502040204020203" pitchFamily="34" charset="0"/>
          </a:endParaRPr>
        </a:p>
      </dsp:txBody>
      <dsp:txXfrm rot="-5400000">
        <a:off x="2" y="3702121"/>
        <a:ext cx="461653" cy="197852"/>
      </dsp:txXfrm>
    </dsp:sp>
    <dsp:sp modelId="{9C2919C0-BBAB-4175-9409-80F5E4631C79}">
      <dsp:nvSpPr>
        <dsp:cNvPr id="0" name=""/>
        <dsp:cNvSpPr/>
      </dsp:nvSpPr>
      <dsp:spPr>
        <a:xfrm rot="5400000">
          <a:off x="1816258" y="2116690"/>
          <a:ext cx="428678" cy="3137888"/>
        </a:xfrm>
        <a:prstGeom prst="round2SameRect">
          <a:avLst/>
        </a:prstGeom>
        <a:solidFill>
          <a:schemeClr val="lt1">
            <a:alpha val="90000"/>
            <a:hueOff val="0"/>
            <a:satOff val="0"/>
            <a:lumOff val="0"/>
            <a:alphaOff val="0"/>
          </a:schemeClr>
        </a:solidFill>
        <a:ln w="6350" cap="flat" cmpd="sng" algn="ctr">
          <a:solidFill>
            <a:schemeClr val="accent5">
              <a:hueOff val="-5793037"/>
              <a:satOff val="-14931"/>
              <a:lumOff val="-100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Invensys IA Series</a:t>
          </a:r>
        </a:p>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Invensys In-Fusion</a:t>
          </a:r>
        </a:p>
      </dsp:txBody>
      <dsp:txXfrm rot="-5400000">
        <a:off x="461653" y="3492221"/>
        <a:ext cx="3116962" cy="386826"/>
      </dsp:txXfrm>
    </dsp:sp>
    <dsp:sp modelId="{E736CE29-038C-45EA-A4C8-B11E8ABE61EA}">
      <dsp:nvSpPr>
        <dsp:cNvPr id="0" name=""/>
        <dsp:cNvSpPr/>
      </dsp:nvSpPr>
      <dsp:spPr>
        <a:xfrm rot="5400000">
          <a:off x="-98925" y="4147937"/>
          <a:ext cx="659505" cy="461653"/>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effectLst/>
            <a:latin typeface="Bahnschrift" panose="020B0502040204020203" pitchFamily="34" charset="0"/>
          </a:endParaRPr>
        </a:p>
      </dsp:txBody>
      <dsp:txXfrm rot="-5400000">
        <a:off x="2" y="4279838"/>
        <a:ext cx="461653" cy="197852"/>
      </dsp:txXfrm>
    </dsp:sp>
    <dsp:sp modelId="{9ECEBA6B-F38A-456B-977A-7DBB1A91634E}">
      <dsp:nvSpPr>
        <dsp:cNvPr id="0" name=""/>
        <dsp:cNvSpPr/>
      </dsp:nvSpPr>
      <dsp:spPr>
        <a:xfrm rot="5400000">
          <a:off x="1816258" y="2694407"/>
          <a:ext cx="428678" cy="3137888"/>
        </a:xfrm>
        <a:prstGeom prst="round2Same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effectLst/>
              <a:latin typeface="Bahnschrift" panose="020B0502040204020203" pitchFamily="34" charset="0"/>
            </a:rPr>
            <a:t>All Major SCADA &amp; PLC</a:t>
          </a:r>
        </a:p>
      </dsp:txBody>
      <dsp:txXfrm rot="-5400000">
        <a:off x="461653" y="4069938"/>
        <a:ext cx="3116962" cy="3868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C1A66-DE7B-4560-A7E0-A1BAFDDBA330}" type="datetimeFigureOut">
              <a:rPr lang="en-IN" smtClean="0"/>
              <a:t>03-06-2025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FFBDA-D67C-4CEB-A600-C10CA761814A}" type="slidenum">
              <a:rPr lang="en-IN" smtClean="0"/>
              <a:t>‹#›</a:t>
            </a:fld>
            <a:endParaRPr lang="en-IN"/>
          </a:p>
        </p:txBody>
      </p:sp>
    </p:spTree>
    <p:extLst>
      <p:ext uri="{BB962C8B-B14F-4D97-AF65-F5344CB8AC3E}">
        <p14:creationId xmlns:p14="http://schemas.microsoft.com/office/powerpoint/2010/main" val="74690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5525BC-54A0-4F2C-A783-5C3784EAD6E0}"/>
              </a:ext>
            </a:extLst>
          </p:cNvPr>
          <p:cNvSpPr>
            <a:spLocks noGrp="1" noChangeArrowheads="1"/>
          </p:cNvSpPr>
          <p:nvPr>
            <p:ph type="sldNum"/>
          </p:nvPr>
        </p:nvSpPr>
        <p:spPr>
          <a:ln/>
        </p:spPr>
        <p:txBody>
          <a:bodyPr/>
          <a:lstStyle/>
          <a:p>
            <a:fld id="{62C49620-5E69-41D2-A5C4-2A4A015D6E63}" type="slidenum">
              <a:rPr lang="en-US" altLang="en-US"/>
              <a:pPr/>
              <a:t>6</a:t>
            </a:fld>
            <a:endParaRPr lang="en-US" altLang="en-US"/>
          </a:p>
        </p:txBody>
      </p:sp>
      <p:sp>
        <p:nvSpPr>
          <p:cNvPr id="30721" name="Rectangle 1">
            <a:extLst>
              <a:ext uri="{FF2B5EF4-FFF2-40B4-BE49-F238E27FC236}">
                <a16:creationId xmlns:a16="http://schemas.microsoft.com/office/drawing/2014/main" id="{83253A21-F4D4-4359-95BA-F0928334C7B2}"/>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FBA8F547-AC90-425A-B6FE-D6A78BFF7780}"/>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86786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1C8D96-0E8A-4826-989B-1039BB79EA18}"/>
              </a:ext>
            </a:extLst>
          </p:cNvPr>
          <p:cNvSpPr>
            <a:spLocks noGrp="1" noChangeArrowheads="1"/>
          </p:cNvSpPr>
          <p:nvPr>
            <p:ph type="sldNum"/>
          </p:nvPr>
        </p:nvSpPr>
        <p:spPr>
          <a:ln/>
        </p:spPr>
        <p:txBody>
          <a:bodyPr/>
          <a:lstStyle/>
          <a:p>
            <a:fld id="{E016EDD0-2B57-4400-8EAA-AA65D05BFBCC}" type="slidenum">
              <a:rPr lang="en-US" altLang="en-US"/>
              <a:pPr/>
              <a:t>7</a:t>
            </a:fld>
            <a:endParaRPr lang="en-US" altLang="en-US"/>
          </a:p>
        </p:txBody>
      </p:sp>
      <p:sp>
        <p:nvSpPr>
          <p:cNvPr id="38913" name="Rectangle 1">
            <a:extLst>
              <a:ext uri="{FF2B5EF4-FFF2-40B4-BE49-F238E27FC236}">
                <a16:creationId xmlns:a16="http://schemas.microsoft.com/office/drawing/2014/main" id="{CAB8DADF-A846-4F45-9917-5D20BDD497E8}"/>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6DFC8F22-F255-41EF-BD7D-A2F158AD2E50}"/>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0774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FFBDA-D67C-4CEB-A600-C10CA761814A}" type="slidenum">
              <a:rPr lang="en-IN" smtClean="0"/>
              <a:t>8</a:t>
            </a:fld>
            <a:endParaRPr lang="en-IN"/>
          </a:p>
        </p:txBody>
      </p:sp>
    </p:spTree>
    <p:extLst>
      <p:ext uri="{BB962C8B-B14F-4D97-AF65-F5344CB8AC3E}">
        <p14:creationId xmlns:p14="http://schemas.microsoft.com/office/powerpoint/2010/main" val="27723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BFFFBDA-D67C-4CEB-A600-C10CA761814A}" type="slidenum">
              <a:rPr lang="en-IN" smtClean="0"/>
              <a:t>9</a:t>
            </a:fld>
            <a:endParaRPr lang="en-IN"/>
          </a:p>
        </p:txBody>
      </p:sp>
    </p:spTree>
    <p:extLst>
      <p:ext uri="{BB962C8B-B14F-4D97-AF65-F5344CB8AC3E}">
        <p14:creationId xmlns:p14="http://schemas.microsoft.com/office/powerpoint/2010/main" val="277094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BFFFBDA-D67C-4CEB-A600-C10CA761814A}" type="slidenum">
              <a:rPr lang="en-IN" smtClean="0"/>
              <a:t>10</a:t>
            </a:fld>
            <a:endParaRPr lang="en-IN"/>
          </a:p>
        </p:txBody>
      </p:sp>
    </p:spTree>
    <p:extLst>
      <p:ext uri="{BB962C8B-B14F-4D97-AF65-F5344CB8AC3E}">
        <p14:creationId xmlns:p14="http://schemas.microsoft.com/office/powerpoint/2010/main" val="398346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BFFFBDA-D67C-4CEB-A600-C10CA761814A}" type="slidenum">
              <a:rPr lang="en-IN" smtClean="0"/>
              <a:t>17</a:t>
            </a:fld>
            <a:endParaRPr lang="en-IN"/>
          </a:p>
        </p:txBody>
      </p:sp>
    </p:spTree>
    <p:extLst>
      <p:ext uri="{BB962C8B-B14F-4D97-AF65-F5344CB8AC3E}">
        <p14:creationId xmlns:p14="http://schemas.microsoft.com/office/powerpoint/2010/main" val="270535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D1B7-E6FA-4E6B-8376-14F8BA698F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A1971EC-DE11-4B6C-B43B-EC957A920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0608A79-8B39-48A5-B74D-80FD925067CD}"/>
              </a:ext>
            </a:extLst>
          </p:cNvPr>
          <p:cNvSpPr>
            <a:spLocks noGrp="1"/>
          </p:cNvSpPr>
          <p:nvPr>
            <p:ph type="dt" sz="half" idx="10"/>
          </p:nvPr>
        </p:nvSpPr>
        <p:spPr/>
        <p:txBody>
          <a:bodyPr/>
          <a:lstStyle/>
          <a:p>
            <a:fld id="{AACBBB9B-D61B-4DE2-8D30-944EAD1230EB}" type="datetimeFigureOut">
              <a:rPr lang="en-IN" smtClean="0"/>
              <a:t>03-06-2025</a:t>
            </a:fld>
            <a:endParaRPr lang="en-IN"/>
          </a:p>
        </p:txBody>
      </p:sp>
      <p:sp>
        <p:nvSpPr>
          <p:cNvPr id="5" name="Footer Placeholder 4">
            <a:extLst>
              <a:ext uri="{FF2B5EF4-FFF2-40B4-BE49-F238E27FC236}">
                <a16:creationId xmlns:a16="http://schemas.microsoft.com/office/drawing/2014/main" id="{04406E83-D2A5-4F77-B393-7E7140E848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276A9D5-A5A8-43BE-A7A3-4C0C9573BA92}"/>
              </a:ext>
            </a:extLst>
          </p:cNvPr>
          <p:cNvSpPr>
            <a:spLocks noGrp="1"/>
          </p:cNvSpPr>
          <p:nvPr>
            <p:ph type="sldNum" sz="quarter" idx="12"/>
          </p:nvPr>
        </p:nvSpPr>
        <p:spPr/>
        <p:txBody>
          <a:bodyPr/>
          <a:lstStyle/>
          <a:p>
            <a:fld id="{879C6071-D96D-4AE0-BF07-359759454A96}" type="slidenum">
              <a:rPr lang="en-IN" smtClean="0"/>
              <a:t>‹#›</a:t>
            </a:fld>
            <a:endParaRPr lang="en-IN"/>
          </a:p>
        </p:txBody>
      </p:sp>
    </p:spTree>
    <p:extLst>
      <p:ext uri="{BB962C8B-B14F-4D97-AF65-F5344CB8AC3E}">
        <p14:creationId xmlns:p14="http://schemas.microsoft.com/office/powerpoint/2010/main" val="10420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96371-E7C6-4115-888C-03BB0DE0152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CC1D32-4A97-4124-BF25-EACA969CB2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4CC8DE-F50F-4233-BADB-8D35681D67A5}"/>
              </a:ext>
            </a:extLst>
          </p:cNvPr>
          <p:cNvSpPr>
            <a:spLocks noGrp="1"/>
          </p:cNvSpPr>
          <p:nvPr>
            <p:ph type="dt" sz="half" idx="10"/>
          </p:nvPr>
        </p:nvSpPr>
        <p:spPr/>
        <p:txBody>
          <a:bodyPr/>
          <a:lstStyle/>
          <a:p>
            <a:fld id="{AACBBB9B-D61B-4DE2-8D30-944EAD1230EB}" type="datetimeFigureOut">
              <a:rPr lang="en-IN" smtClean="0"/>
              <a:t>03-06-2025</a:t>
            </a:fld>
            <a:endParaRPr lang="en-IN"/>
          </a:p>
        </p:txBody>
      </p:sp>
      <p:sp>
        <p:nvSpPr>
          <p:cNvPr id="5" name="Footer Placeholder 4">
            <a:extLst>
              <a:ext uri="{FF2B5EF4-FFF2-40B4-BE49-F238E27FC236}">
                <a16:creationId xmlns:a16="http://schemas.microsoft.com/office/drawing/2014/main" id="{361831AE-9C82-40F6-92F0-1382873CAF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225A24C-8D3D-49B3-ABDA-64456D35675C}"/>
              </a:ext>
            </a:extLst>
          </p:cNvPr>
          <p:cNvSpPr>
            <a:spLocks noGrp="1"/>
          </p:cNvSpPr>
          <p:nvPr>
            <p:ph type="sldNum" sz="quarter" idx="12"/>
          </p:nvPr>
        </p:nvSpPr>
        <p:spPr/>
        <p:txBody>
          <a:bodyPr/>
          <a:lstStyle/>
          <a:p>
            <a:fld id="{879C6071-D96D-4AE0-BF07-359759454A96}" type="slidenum">
              <a:rPr lang="en-IN" smtClean="0"/>
              <a:t>‹#›</a:t>
            </a:fld>
            <a:endParaRPr lang="en-IN"/>
          </a:p>
        </p:txBody>
      </p:sp>
    </p:spTree>
    <p:extLst>
      <p:ext uri="{BB962C8B-B14F-4D97-AF65-F5344CB8AC3E}">
        <p14:creationId xmlns:p14="http://schemas.microsoft.com/office/powerpoint/2010/main" val="222935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D34BD3-3B53-4851-B70C-FA78E212FD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4369B06-6829-42F6-BB32-222D746650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2AEE350-FE29-4451-B720-464DCFED7DCB}"/>
              </a:ext>
            </a:extLst>
          </p:cNvPr>
          <p:cNvSpPr>
            <a:spLocks noGrp="1"/>
          </p:cNvSpPr>
          <p:nvPr>
            <p:ph type="dt" sz="half" idx="10"/>
          </p:nvPr>
        </p:nvSpPr>
        <p:spPr/>
        <p:txBody>
          <a:bodyPr/>
          <a:lstStyle/>
          <a:p>
            <a:fld id="{AACBBB9B-D61B-4DE2-8D30-944EAD1230EB}" type="datetimeFigureOut">
              <a:rPr lang="en-IN" smtClean="0"/>
              <a:t>03-06-2025</a:t>
            </a:fld>
            <a:endParaRPr lang="en-IN"/>
          </a:p>
        </p:txBody>
      </p:sp>
      <p:sp>
        <p:nvSpPr>
          <p:cNvPr id="5" name="Footer Placeholder 4">
            <a:extLst>
              <a:ext uri="{FF2B5EF4-FFF2-40B4-BE49-F238E27FC236}">
                <a16:creationId xmlns:a16="http://schemas.microsoft.com/office/drawing/2014/main" id="{6D73360D-BE3F-4B55-84DD-2B80A2BEE2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2E56EBD-7903-4CCA-BB94-335997017DFF}"/>
              </a:ext>
            </a:extLst>
          </p:cNvPr>
          <p:cNvSpPr>
            <a:spLocks noGrp="1"/>
          </p:cNvSpPr>
          <p:nvPr>
            <p:ph type="sldNum" sz="quarter" idx="12"/>
          </p:nvPr>
        </p:nvSpPr>
        <p:spPr/>
        <p:txBody>
          <a:bodyPr/>
          <a:lstStyle/>
          <a:p>
            <a:fld id="{879C6071-D96D-4AE0-BF07-359759454A96}" type="slidenum">
              <a:rPr lang="en-IN" smtClean="0"/>
              <a:t>‹#›</a:t>
            </a:fld>
            <a:endParaRPr lang="en-IN"/>
          </a:p>
        </p:txBody>
      </p:sp>
    </p:spTree>
    <p:extLst>
      <p:ext uri="{BB962C8B-B14F-4D97-AF65-F5344CB8AC3E}">
        <p14:creationId xmlns:p14="http://schemas.microsoft.com/office/powerpoint/2010/main" val="623669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pattFill prst="pct40">
            <a:fgClr>
              <a:schemeClr val="accent1"/>
            </a:fgClr>
            <a:bgClr>
              <a:schemeClr val="bg1"/>
            </a:bgClr>
          </a:pattFill>
        </p:spPr>
        <p:txBody>
          <a:bodyPr/>
          <a:lstStyle>
            <a:lvl1pPr>
              <a:defRPr sz="1200"/>
            </a:lvl1pPr>
          </a:lstStyle>
          <a:p>
            <a:endParaRPr lang="en-GB" dirty="0"/>
          </a:p>
        </p:txBody>
      </p:sp>
      <p:pic>
        <p:nvPicPr>
          <p:cNvPr id="6" name="Picture 5">
            <a:extLst>
              <a:ext uri="{FF2B5EF4-FFF2-40B4-BE49-F238E27FC236}">
                <a16:creationId xmlns:a16="http://schemas.microsoft.com/office/drawing/2014/main" id="{A1A811E8-C775-7829-8D02-E1146F0331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8549" y="126477"/>
            <a:ext cx="837463" cy="481478"/>
          </a:xfrm>
          <a:prstGeom prst="rect">
            <a:avLst/>
          </a:prstGeom>
        </p:spPr>
      </p:pic>
    </p:spTree>
    <p:extLst>
      <p:ext uri="{BB962C8B-B14F-4D97-AF65-F5344CB8AC3E}">
        <p14:creationId xmlns:p14="http://schemas.microsoft.com/office/powerpoint/2010/main" val="55847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63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02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405F-3B97-2B9F-7AE7-A20B231F7F50}"/>
              </a:ext>
            </a:extLst>
          </p:cNvPr>
          <p:cNvSpPr>
            <a:spLocks noGrp="1"/>
          </p:cNvSpPr>
          <p:nvPr>
            <p:ph type="title"/>
          </p:nvPr>
        </p:nvSpPr>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687BDDE-C04C-FF3E-50DC-5178EAC081A9}"/>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5F29868-C114-41DE-000A-5CAECF1EC531}"/>
              </a:ext>
            </a:extLst>
          </p:cNvPr>
          <p:cNvSpPr>
            <a:spLocks noGrp="1"/>
          </p:cNvSpPr>
          <p:nvPr>
            <p:ph type="dt" sz="half" idx="10"/>
          </p:nvPr>
        </p:nvSpPr>
        <p:spPr/>
        <p:txBody>
          <a:bodyPr/>
          <a:lstStyle/>
          <a:p>
            <a:fld id="{AACBBB9B-D61B-4DE2-8D30-944EAD1230EB}" type="datetimeFigureOut">
              <a:rPr lang="en-IN" smtClean="0"/>
              <a:t>03-06-2025</a:t>
            </a:fld>
            <a:endParaRPr lang="en-IN"/>
          </a:p>
        </p:txBody>
      </p:sp>
      <p:sp>
        <p:nvSpPr>
          <p:cNvPr id="5" name="Footer Placeholder 4">
            <a:extLst>
              <a:ext uri="{FF2B5EF4-FFF2-40B4-BE49-F238E27FC236}">
                <a16:creationId xmlns:a16="http://schemas.microsoft.com/office/drawing/2014/main" id="{D30B96F2-C309-D075-93AC-BB816AA2FA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47E7C0C-630D-9004-C6CA-B6BCBD6331AD}"/>
              </a:ext>
            </a:extLst>
          </p:cNvPr>
          <p:cNvSpPr>
            <a:spLocks noGrp="1"/>
          </p:cNvSpPr>
          <p:nvPr>
            <p:ph type="sldNum" sz="quarter" idx="12"/>
          </p:nvPr>
        </p:nvSpPr>
        <p:spPr/>
        <p:txBody>
          <a:bodyPr/>
          <a:lstStyle/>
          <a:p>
            <a:fld id="{879C6071-D96D-4AE0-BF07-359759454A96}" type="slidenum">
              <a:rPr lang="en-IN" smtClean="0"/>
              <a:t>‹#›</a:t>
            </a:fld>
            <a:endParaRPr lang="en-IN"/>
          </a:p>
        </p:txBody>
      </p:sp>
    </p:spTree>
    <p:extLst>
      <p:ext uri="{BB962C8B-B14F-4D97-AF65-F5344CB8AC3E}">
        <p14:creationId xmlns:p14="http://schemas.microsoft.com/office/powerpoint/2010/main" val="3317252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6/3/2025</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46522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4643-82CE-47AA-B4CB-165860206AAB}"/>
              </a:ext>
            </a:extLst>
          </p:cNvPr>
          <p:cNvSpPr>
            <a:spLocks noGrp="1"/>
          </p:cNvSpPr>
          <p:nvPr>
            <p:ph type="title"/>
          </p:nvPr>
        </p:nvSpPr>
        <p:spPr>
          <a:xfrm>
            <a:off x="185975" y="4242"/>
            <a:ext cx="10515600" cy="621047"/>
          </a:xfrm>
        </p:spPr>
        <p:txBody>
          <a:bodyPr>
            <a:normAutofit/>
          </a:bodyPr>
          <a:lstStyle>
            <a:lvl1pPr>
              <a:defRPr sz="3200" b="1" i="1">
                <a:solidFill>
                  <a:schemeClr val="tx1"/>
                </a:solidFill>
              </a:defRPr>
            </a:lvl1pPr>
          </a:lstStyle>
          <a:p>
            <a:r>
              <a:rPr lang="en-US"/>
              <a:t>Click to edit Master title style</a:t>
            </a:r>
            <a:endParaRPr lang="en-IN"/>
          </a:p>
        </p:txBody>
      </p:sp>
    </p:spTree>
    <p:extLst>
      <p:ext uri="{BB962C8B-B14F-4D97-AF65-F5344CB8AC3E}">
        <p14:creationId xmlns:p14="http://schemas.microsoft.com/office/powerpoint/2010/main" val="337205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2" name="Freeform: Shape 81">
            <a:extLst>
              <a:ext uri="{FF2B5EF4-FFF2-40B4-BE49-F238E27FC236}">
                <a16:creationId xmlns:a16="http://schemas.microsoft.com/office/drawing/2014/main" id="{B6649B7B-45D5-41F5-929C-37ED46C81314}"/>
              </a:ext>
            </a:extLst>
          </p:cNvPr>
          <p:cNvSpPr/>
          <p:nvPr/>
        </p:nvSpPr>
        <p:spPr>
          <a:xfrm>
            <a:off x="1" y="642394"/>
            <a:ext cx="12192000" cy="228916"/>
          </a:xfrm>
          <a:custGeom>
            <a:avLst/>
            <a:gdLst>
              <a:gd name="connsiteX0" fmla="*/ 0 w 12182000"/>
              <a:gd name="connsiteY0" fmla="*/ 0 h 1108818"/>
              <a:gd name="connsiteX1" fmla="*/ 12182000 w 12182000"/>
              <a:gd name="connsiteY1" fmla="*/ 0 h 1108818"/>
              <a:gd name="connsiteX2" fmla="*/ 12182000 w 12182000"/>
              <a:gd name="connsiteY2" fmla="*/ 1108818 h 1108818"/>
              <a:gd name="connsiteX3" fmla="*/ 0 w 12182000"/>
              <a:gd name="connsiteY3" fmla="*/ 1108818 h 1108818"/>
            </a:gdLst>
            <a:ahLst/>
            <a:cxnLst>
              <a:cxn ang="0">
                <a:pos x="connsiteX0" y="connsiteY0"/>
              </a:cxn>
              <a:cxn ang="0">
                <a:pos x="connsiteX1" y="connsiteY1"/>
              </a:cxn>
              <a:cxn ang="0">
                <a:pos x="connsiteX2" y="connsiteY2"/>
              </a:cxn>
              <a:cxn ang="0">
                <a:pos x="connsiteX3" y="connsiteY3"/>
              </a:cxn>
            </a:cxnLst>
            <a:rect l="l" t="t" r="r" b="b"/>
            <a:pathLst>
              <a:path w="12182000" h="1108818">
                <a:moveTo>
                  <a:pt x="0" y="0"/>
                </a:moveTo>
                <a:lnTo>
                  <a:pt x="12182000" y="0"/>
                </a:lnTo>
                <a:lnTo>
                  <a:pt x="12182000" y="1108818"/>
                </a:lnTo>
                <a:lnTo>
                  <a:pt x="0" y="1108818"/>
                </a:lnTo>
                <a:close/>
              </a:path>
            </a:pathLst>
          </a:custGeom>
          <a:solidFill>
            <a:srgbClr val="252B33"/>
          </a:solidFill>
          <a:ln w="38461" cap="flat">
            <a:noFill/>
            <a:prstDash val="solid"/>
            <a:miter/>
          </a:ln>
        </p:spPr>
        <p:txBody>
          <a:bodyPr rtlCol="0" anchor="ctr"/>
          <a:lstStyle/>
          <a:p>
            <a:endParaRPr lang="en-IN"/>
          </a:p>
        </p:txBody>
      </p:sp>
    </p:spTree>
    <p:extLst>
      <p:ext uri="{BB962C8B-B14F-4D97-AF65-F5344CB8AC3E}">
        <p14:creationId xmlns:p14="http://schemas.microsoft.com/office/powerpoint/2010/main" val="161189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1FD7-BF71-4F33-B8B0-FE6FBD577A08}"/>
              </a:ext>
            </a:extLst>
          </p:cNvPr>
          <p:cNvSpPr>
            <a:spLocks noGrp="1"/>
          </p:cNvSpPr>
          <p:nvPr>
            <p:ph type="title"/>
          </p:nvPr>
        </p:nvSpPr>
        <p:spPr>
          <a:xfrm>
            <a:off x="1" y="0"/>
            <a:ext cx="12192000" cy="6858000"/>
          </a:xfrm>
        </p:spPr>
        <p:txBody>
          <a:bodyPr vert="horz" lIns="91440" tIns="45720" rIns="91440" bIns="45720" rtlCol="0" anchor="ctr">
            <a:noAutofit/>
          </a:bodyPr>
          <a:lstStyle>
            <a:lvl1pPr>
              <a:defRPr lang="en-IN" sz="3200" b="1" i="1"/>
            </a:lvl1pPr>
          </a:lstStyle>
          <a:p>
            <a:pPr marL="0" lvl="0"/>
            <a:r>
              <a:rPr lang="en-US"/>
              <a:t>Click to edit Master title style</a:t>
            </a:r>
            <a:endParaRPr lang="en-IN"/>
          </a:p>
        </p:txBody>
      </p:sp>
    </p:spTree>
    <p:extLst>
      <p:ext uri="{BB962C8B-B14F-4D97-AF65-F5344CB8AC3E}">
        <p14:creationId xmlns:p14="http://schemas.microsoft.com/office/powerpoint/2010/main" val="153501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44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4F9D-ECC0-4C63-9C22-3ADFAE0FE2E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43B610E-B3D5-4DCD-8121-C0734B3675D8}"/>
              </a:ext>
            </a:extLst>
          </p:cNvPr>
          <p:cNvSpPr>
            <a:spLocks noGrp="1"/>
          </p:cNvSpPr>
          <p:nvPr>
            <p:ph type="dt" sz="half" idx="10"/>
          </p:nvPr>
        </p:nvSpPr>
        <p:spPr/>
        <p:txBody>
          <a:bodyPr/>
          <a:lstStyle/>
          <a:p>
            <a:fld id="{AACBBB9B-D61B-4DE2-8D30-944EAD1230EB}" type="datetimeFigureOut">
              <a:rPr lang="en-IN" smtClean="0"/>
              <a:t>03-06-2025</a:t>
            </a:fld>
            <a:endParaRPr lang="en-IN"/>
          </a:p>
        </p:txBody>
      </p:sp>
      <p:sp>
        <p:nvSpPr>
          <p:cNvPr id="4" name="Footer Placeholder 3">
            <a:extLst>
              <a:ext uri="{FF2B5EF4-FFF2-40B4-BE49-F238E27FC236}">
                <a16:creationId xmlns:a16="http://schemas.microsoft.com/office/drawing/2014/main" id="{529A1A9B-8A54-4327-A3EE-B59DFCD4103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E4E46E0-C16F-423B-A242-E092608CE46D}"/>
              </a:ext>
            </a:extLst>
          </p:cNvPr>
          <p:cNvSpPr>
            <a:spLocks noGrp="1"/>
          </p:cNvSpPr>
          <p:nvPr>
            <p:ph type="sldNum" sz="quarter" idx="12"/>
          </p:nvPr>
        </p:nvSpPr>
        <p:spPr/>
        <p:txBody>
          <a:bodyPr/>
          <a:lstStyle/>
          <a:p>
            <a:fld id="{879C6071-D96D-4AE0-BF07-359759454A96}" type="slidenum">
              <a:rPr lang="en-IN" smtClean="0"/>
              <a:t>‹#›</a:t>
            </a:fld>
            <a:endParaRPr lang="en-IN"/>
          </a:p>
        </p:txBody>
      </p:sp>
    </p:spTree>
    <p:extLst>
      <p:ext uri="{BB962C8B-B14F-4D97-AF65-F5344CB8AC3E}">
        <p14:creationId xmlns:p14="http://schemas.microsoft.com/office/powerpoint/2010/main" val="75771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20D4643-82CE-47AA-B4CB-165860206AAB}"/>
              </a:ext>
            </a:extLst>
          </p:cNvPr>
          <p:cNvSpPr>
            <a:spLocks noGrp="1"/>
          </p:cNvSpPr>
          <p:nvPr>
            <p:ph type="title"/>
          </p:nvPr>
        </p:nvSpPr>
        <p:spPr>
          <a:xfrm>
            <a:off x="185975" y="4242"/>
            <a:ext cx="10515600" cy="621047"/>
          </a:xfrm>
        </p:spPr>
        <p:txBody>
          <a:bodyPr>
            <a:normAutofit/>
          </a:bodyPr>
          <a:lstStyle>
            <a:lvl1pPr>
              <a:defRPr sz="3200" b="1" i="1">
                <a:solidFill>
                  <a:schemeClr val="tx1"/>
                </a:solidFill>
              </a:defRPr>
            </a:lvl1pPr>
          </a:lstStyle>
          <a:p>
            <a:r>
              <a:rPr lang="en-US"/>
              <a:t>Click to edit Master title style</a:t>
            </a:r>
            <a:endParaRPr lang="en-IN"/>
          </a:p>
        </p:txBody>
      </p:sp>
    </p:spTree>
    <p:extLst>
      <p:ext uri="{BB962C8B-B14F-4D97-AF65-F5344CB8AC3E}">
        <p14:creationId xmlns:p14="http://schemas.microsoft.com/office/powerpoint/2010/main" val="366576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EAF5-8D73-4A5F-9AB9-5CD3C5EBF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5A89DB6-3766-40ED-A1C7-06A6A5CE5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6DA3E45-072C-499F-9C64-A628F2A23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5F9AE-4D80-41D2-B18B-0A43E310BC22}"/>
              </a:ext>
            </a:extLst>
          </p:cNvPr>
          <p:cNvSpPr>
            <a:spLocks noGrp="1"/>
          </p:cNvSpPr>
          <p:nvPr>
            <p:ph type="dt" sz="half" idx="10"/>
          </p:nvPr>
        </p:nvSpPr>
        <p:spPr/>
        <p:txBody>
          <a:bodyPr/>
          <a:lstStyle/>
          <a:p>
            <a:fld id="{AACBBB9B-D61B-4DE2-8D30-944EAD1230EB}" type="datetimeFigureOut">
              <a:rPr lang="en-IN" smtClean="0"/>
              <a:t>03-06-2025</a:t>
            </a:fld>
            <a:endParaRPr lang="en-IN"/>
          </a:p>
        </p:txBody>
      </p:sp>
      <p:sp>
        <p:nvSpPr>
          <p:cNvPr id="6" name="Footer Placeholder 5">
            <a:extLst>
              <a:ext uri="{FF2B5EF4-FFF2-40B4-BE49-F238E27FC236}">
                <a16:creationId xmlns:a16="http://schemas.microsoft.com/office/drawing/2014/main" id="{EF046587-184A-4E08-B055-2C356CB233E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6AFA66-2200-49DE-B548-18E65E586257}"/>
              </a:ext>
            </a:extLst>
          </p:cNvPr>
          <p:cNvSpPr>
            <a:spLocks noGrp="1"/>
          </p:cNvSpPr>
          <p:nvPr>
            <p:ph type="sldNum" sz="quarter" idx="12"/>
          </p:nvPr>
        </p:nvSpPr>
        <p:spPr/>
        <p:txBody>
          <a:bodyPr/>
          <a:lstStyle/>
          <a:p>
            <a:fld id="{879C6071-D96D-4AE0-BF07-359759454A96}" type="slidenum">
              <a:rPr lang="en-IN" smtClean="0"/>
              <a:t>‹#›</a:t>
            </a:fld>
            <a:endParaRPr lang="en-IN"/>
          </a:p>
        </p:txBody>
      </p:sp>
    </p:spTree>
    <p:extLst>
      <p:ext uri="{BB962C8B-B14F-4D97-AF65-F5344CB8AC3E}">
        <p14:creationId xmlns:p14="http://schemas.microsoft.com/office/powerpoint/2010/main" val="289132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6188-2268-49CD-B1E6-25610A01C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75F12FC-6A80-4776-97CC-463D479CB8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C5FA0A4-DAB5-4852-B645-A096E3C56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703C7-CC7C-4084-97D3-725F194B9A5B}"/>
              </a:ext>
            </a:extLst>
          </p:cNvPr>
          <p:cNvSpPr>
            <a:spLocks noGrp="1"/>
          </p:cNvSpPr>
          <p:nvPr>
            <p:ph type="dt" sz="half" idx="10"/>
          </p:nvPr>
        </p:nvSpPr>
        <p:spPr/>
        <p:txBody>
          <a:bodyPr/>
          <a:lstStyle/>
          <a:p>
            <a:fld id="{AACBBB9B-D61B-4DE2-8D30-944EAD1230EB}" type="datetimeFigureOut">
              <a:rPr lang="en-IN" smtClean="0"/>
              <a:t>03-06-2025</a:t>
            </a:fld>
            <a:endParaRPr lang="en-IN"/>
          </a:p>
        </p:txBody>
      </p:sp>
      <p:sp>
        <p:nvSpPr>
          <p:cNvPr id="6" name="Footer Placeholder 5">
            <a:extLst>
              <a:ext uri="{FF2B5EF4-FFF2-40B4-BE49-F238E27FC236}">
                <a16:creationId xmlns:a16="http://schemas.microsoft.com/office/drawing/2014/main" id="{664E430B-AF5D-4062-B36B-EE827005726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85897A5-53B6-4893-A1CC-B1229ECC624C}"/>
              </a:ext>
            </a:extLst>
          </p:cNvPr>
          <p:cNvSpPr>
            <a:spLocks noGrp="1"/>
          </p:cNvSpPr>
          <p:nvPr>
            <p:ph type="sldNum" sz="quarter" idx="12"/>
          </p:nvPr>
        </p:nvSpPr>
        <p:spPr/>
        <p:txBody>
          <a:bodyPr/>
          <a:lstStyle/>
          <a:p>
            <a:fld id="{879C6071-D96D-4AE0-BF07-359759454A96}" type="slidenum">
              <a:rPr lang="en-IN" smtClean="0"/>
              <a:t>‹#›</a:t>
            </a:fld>
            <a:endParaRPr lang="en-IN"/>
          </a:p>
        </p:txBody>
      </p:sp>
    </p:spTree>
    <p:extLst>
      <p:ext uri="{BB962C8B-B14F-4D97-AF65-F5344CB8AC3E}">
        <p14:creationId xmlns:p14="http://schemas.microsoft.com/office/powerpoint/2010/main" val="52562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DB055-66EA-48BF-AA24-37EC6F356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0BB7EAC-80AC-4B7E-AC22-37F6AFED66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26B4B8F-C78F-4BAB-995A-7BFF4DE2B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BB9B-D61B-4DE2-8D30-944EAD1230EB}" type="datetimeFigureOut">
              <a:rPr lang="en-IN" smtClean="0"/>
              <a:t>03-06-2025</a:t>
            </a:fld>
            <a:endParaRPr lang="en-IN"/>
          </a:p>
        </p:txBody>
      </p:sp>
      <p:sp>
        <p:nvSpPr>
          <p:cNvPr id="5" name="Footer Placeholder 4">
            <a:extLst>
              <a:ext uri="{FF2B5EF4-FFF2-40B4-BE49-F238E27FC236}">
                <a16:creationId xmlns:a16="http://schemas.microsoft.com/office/drawing/2014/main" id="{0BF3CA25-C351-4E9E-B8E0-9F13211999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FFBDADA-428B-4B2B-BCF5-4CB83C857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C6071-D96D-4AE0-BF07-359759454A96}" type="slidenum">
              <a:rPr lang="en-IN" smtClean="0"/>
              <a:t>‹#›</a:t>
            </a:fld>
            <a:endParaRPr lang="en-IN"/>
          </a:p>
        </p:txBody>
      </p:sp>
    </p:spTree>
    <p:extLst>
      <p:ext uri="{BB962C8B-B14F-4D97-AF65-F5344CB8AC3E}">
        <p14:creationId xmlns:p14="http://schemas.microsoft.com/office/powerpoint/2010/main" val="412670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7" r:id="rId14"/>
    <p:sldLayoutId id="2147483668" r:id="rId15"/>
    <p:sldLayoutId id="2147483669" r:id="rId16"/>
    <p:sldLayoutId id="214748367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server-web-network-data-computer-567944/" TargetMode="External"/><Relationship Id="rId7" Type="http://schemas.openxmlformats.org/officeDocument/2006/relationships/hyperlink" Target="https://pixabay.com/en/speakers-communication-sound-spread-744579/" TargetMode="External"/><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hyperlink" Target="https://www.plc-city.com/shop/en/mitsubishi-electric.html" TargetMode="Externa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image" Target="../media/image5.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D6044-0C6B-E74E-A9FA-1B95E2F3E3EA}"/>
              </a:ext>
            </a:extLst>
          </p:cNvPr>
          <p:cNvPicPr>
            <a:picLocks noChangeAspect="1"/>
          </p:cNvPicPr>
          <p:nvPr/>
        </p:nvPicPr>
        <p:blipFill>
          <a:blip r:embed="rId2"/>
          <a:stretch>
            <a:fillRect/>
          </a:stretch>
        </p:blipFill>
        <p:spPr>
          <a:xfrm>
            <a:off x="37961" y="38100"/>
            <a:ext cx="12116078" cy="6858000"/>
          </a:xfrm>
          <a:prstGeom prst="rect">
            <a:avLst/>
          </a:prstGeom>
        </p:spPr>
      </p:pic>
      <p:sp>
        <p:nvSpPr>
          <p:cNvPr id="2" name="Rectangle 1">
            <a:extLst>
              <a:ext uri="{FF2B5EF4-FFF2-40B4-BE49-F238E27FC236}">
                <a16:creationId xmlns:a16="http://schemas.microsoft.com/office/drawing/2014/main" id="{60C6D88D-88D7-B43A-68FB-4E8559B7E9DD}"/>
              </a:ext>
            </a:extLst>
          </p:cNvPr>
          <p:cNvSpPr/>
          <p:nvPr/>
        </p:nvSpPr>
        <p:spPr>
          <a:xfrm>
            <a:off x="1449421" y="5476672"/>
            <a:ext cx="710119" cy="2626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21297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90889" y="234532"/>
            <a:ext cx="9493495" cy="669302"/>
          </a:xfrm>
        </p:spPr>
        <p:txBody>
          <a:bodyPr vert="horz" lIns="91440" tIns="45720" rIns="91440" bIns="45720" rtlCol="0" anchor="ctr">
            <a:normAutofit fontScale="92500"/>
          </a:bodyPr>
          <a:lstStyle/>
          <a:p>
            <a:r>
              <a:rPr lang="en-US" altLang="en-US" i="0" u="sng" dirty="0">
                <a:latin typeface="Montserrat" panose="00000500000000000000" pitchFamily="2" charset="0"/>
              </a:rPr>
              <a:t>HOW IT WORKS…</a:t>
            </a:r>
            <a:endParaRPr lang="en-US" i="0" u="sng" dirty="0">
              <a:latin typeface="Montserrat" panose="00000500000000000000" pitchFamily="2" charset="0"/>
            </a:endParaRPr>
          </a:p>
        </p:txBody>
      </p:sp>
      <p:sp>
        <p:nvSpPr>
          <p:cNvPr id="4" name="Freeform 3"/>
          <p:cNvSpPr/>
          <p:nvPr/>
        </p:nvSpPr>
        <p:spPr>
          <a:xfrm>
            <a:off x="985560" y="4695769"/>
            <a:ext cx="10424886" cy="762000"/>
          </a:xfrm>
          <a:custGeom>
            <a:avLst/>
            <a:gdLst>
              <a:gd name="connsiteX0" fmla="*/ 0 w 5"/>
              <a:gd name="connsiteY0" fmla="*/ 0 h 5"/>
              <a:gd name="connsiteX1" fmla="*/ 5 w 5"/>
              <a:gd name="connsiteY1" fmla="*/ 0 h 5"/>
              <a:gd name="connsiteX2" fmla="*/ 4 w 5"/>
              <a:gd name="connsiteY2" fmla="*/ 5 h 5"/>
              <a:gd name="connsiteX3" fmla="*/ 1 w 5"/>
              <a:gd name="connsiteY3" fmla="*/ 5 h 5"/>
              <a:gd name="connsiteX4" fmla="*/ 0 w 5"/>
              <a:gd name="connsiteY4" fmla="*/ 0 h 5"/>
              <a:gd name="connsiteX0" fmla="*/ 0 w 5"/>
              <a:gd name="connsiteY0" fmla="*/ 0 h 5"/>
              <a:gd name="connsiteX1" fmla="*/ 5 w 5"/>
              <a:gd name="connsiteY1" fmla="*/ 0 h 5"/>
              <a:gd name="connsiteX2" fmla="*/ 4 w 5"/>
              <a:gd name="connsiteY2" fmla="*/ 5 h 5"/>
              <a:gd name="connsiteX3" fmla="*/ 1 w 5"/>
              <a:gd name="connsiteY3" fmla="*/ 5 h 5"/>
              <a:gd name="connsiteX4" fmla="*/ 0 w 5"/>
              <a:gd name="connsiteY4" fmla="*/ 0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0"/>
                </a:moveTo>
                <a:lnTo>
                  <a:pt x="5" y="0"/>
                </a:lnTo>
                <a:cubicBezTo>
                  <a:pt x="5" y="2"/>
                  <a:pt x="4" y="3"/>
                  <a:pt x="4" y="5"/>
                </a:cubicBezTo>
                <a:lnTo>
                  <a:pt x="1" y="5"/>
                </a:lnTo>
                <a:cubicBezTo>
                  <a:pt x="1" y="3"/>
                  <a:pt x="0" y="2"/>
                  <a:pt x="0" y="0"/>
                </a:cubicBezTo>
                <a:close/>
              </a:path>
            </a:pathLst>
          </a:cu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atin typeface="Bahnschrift" panose="020B0502040204020203" pitchFamily="34" charset="0"/>
            </a:endParaRPr>
          </a:p>
        </p:txBody>
      </p:sp>
      <p:sp>
        <p:nvSpPr>
          <p:cNvPr id="5" name="TextBox 4"/>
          <p:cNvSpPr txBox="1"/>
          <p:nvPr/>
        </p:nvSpPr>
        <p:spPr>
          <a:xfrm>
            <a:off x="2424473" y="2336159"/>
            <a:ext cx="7559911"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400" dirty="0">
                <a:latin typeface="Bahnschrift" panose="020B0502040204020203" pitchFamily="34" charset="0"/>
              </a:rPr>
              <a:t>01-JUN-2022 10:12:00.120 TIC3005 Boiler Inlet water temperature HIGH PV=230.5 SP=230.0 2</a:t>
            </a:r>
          </a:p>
        </p:txBody>
      </p:sp>
      <p:sp>
        <p:nvSpPr>
          <p:cNvPr id="6" name="Rounded Rectangle 5"/>
          <p:cNvSpPr/>
          <p:nvPr/>
        </p:nvSpPr>
        <p:spPr>
          <a:xfrm>
            <a:off x="5555891" y="2868658"/>
            <a:ext cx="1228531" cy="381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a:latin typeface="Bahnschrift" panose="020B0502040204020203" pitchFamily="34" charset="0"/>
              </a:rPr>
              <a:t>Filter </a:t>
            </a:r>
          </a:p>
        </p:txBody>
      </p:sp>
      <p:sp>
        <p:nvSpPr>
          <p:cNvPr id="7" name="Down Arrow 6"/>
          <p:cNvSpPr/>
          <p:nvPr/>
        </p:nvSpPr>
        <p:spPr>
          <a:xfrm>
            <a:off x="5940983" y="3393835"/>
            <a:ext cx="491412" cy="43484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Bahnschrift" panose="020B0502040204020203" pitchFamily="34" charset="0"/>
            </a:endParaRPr>
          </a:p>
        </p:txBody>
      </p:sp>
      <p:sp>
        <p:nvSpPr>
          <p:cNvPr id="8" name="Rounded Rectangle 7"/>
          <p:cNvSpPr/>
          <p:nvPr/>
        </p:nvSpPr>
        <p:spPr>
          <a:xfrm>
            <a:off x="5351137" y="3842569"/>
            <a:ext cx="1638041" cy="381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a:solidFill>
                  <a:schemeClr val="bg1"/>
                </a:solidFill>
                <a:latin typeface="Bahnschrift" panose="020B0502040204020203" pitchFamily="34" charset="0"/>
              </a:rPr>
              <a:t>Segregate </a:t>
            </a:r>
          </a:p>
        </p:txBody>
      </p:sp>
      <p:sp>
        <p:nvSpPr>
          <p:cNvPr id="9" name="Rounded Rectangle 8"/>
          <p:cNvSpPr/>
          <p:nvPr/>
        </p:nvSpPr>
        <p:spPr>
          <a:xfrm>
            <a:off x="1445177" y="2716501"/>
            <a:ext cx="1801846" cy="6096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latin typeface="Bahnschrift" panose="020B0502040204020203" pitchFamily="34" charset="0"/>
              </a:rPr>
              <a:t>01-Jun-2022 10:12:00.120</a:t>
            </a:r>
          </a:p>
        </p:txBody>
      </p:sp>
      <p:sp>
        <p:nvSpPr>
          <p:cNvPr id="10" name="Rounded Rectangle 9"/>
          <p:cNvSpPr/>
          <p:nvPr/>
        </p:nvSpPr>
        <p:spPr>
          <a:xfrm>
            <a:off x="3279207" y="2716501"/>
            <a:ext cx="1310433" cy="6096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dirty="0">
                <a:latin typeface="Bahnschrift" panose="020B0502040204020203" pitchFamily="34" charset="0"/>
              </a:rPr>
              <a:t>TIC3005</a:t>
            </a:r>
          </a:p>
        </p:txBody>
      </p:sp>
      <p:sp>
        <p:nvSpPr>
          <p:cNvPr id="11" name="Rounded Rectangle 10"/>
          <p:cNvSpPr/>
          <p:nvPr/>
        </p:nvSpPr>
        <p:spPr>
          <a:xfrm>
            <a:off x="4621823" y="2731417"/>
            <a:ext cx="2448097" cy="6096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a:latin typeface="Bahnschrift" panose="020B0502040204020203" pitchFamily="34" charset="0"/>
              </a:rPr>
              <a:t>Boiler Inlet water Temperature</a:t>
            </a:r>
          </a:p>
        </p:txBody>
      </p:sp>
      <p:sp>
        <p:nvSpPr>
          <p:cNvPr id="12" name="Rounded Rectangle 11"/>
          <p:cNvSpPr/>
          <p:nvPr/>
        </p:nvSpPr>
        <p:spPr>
          <a:xfrm>
            <a:off x="7079746" y="2716501"/>
            <a:ext cx="819021" cy="6096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600" dirty="0">
                <a:latin typeface="Bahnschrift" panose="020B0502040204020203" pitchFamily="34" charset="0"/>
              </a:rPr>
              <a:t>HIGH</a:t>
            </a:r>
          </a:p>
        </p:txBody>
      </p:sp>
      <p:sp>
        <p:nvSpPr>
          <p:cNvPr id="13" name="Rounded Rectangle 12"/>
          <p:cNvSpPr/>
          <p:nvPr/>
        </p:nvSpPr>
        <p:spPr>
          <a:xfrm>
            <a:off x="7902424" y="2716501"/>
            <a:ext cx="819021" cy="609600"/>
          </a:xfrm>
          <a:prstGeom prst="roundRect">
            <a:avLst/>
          </a:prstGeom>
          <a:solidFill>
            <a:srgbClr val="0070C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600" dirty="0">
                <a:latin typeface="Bahnschrift" panose="020B0502040204020203" pitchFamily="34" charset="0"/>
              </a:rPr>
              <a:t>230.5</a:t>
            </a:r>
          </a:p>
        </p:txBody>
      </p:sp>
      <p:sp>
        <p:nvSpPr>
          <p:cNvPr id="14" name="Rounded Rectangle 13"/>
          <p:cNvSpPr/>
          <p:nvPr/>
        </p:nvSpPr>
        <p:spPr>
          <a:xfrm>
            <a:off x="8725102" y="2716501"/>
            <a:ext cx="819021" cy="609600"/>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600" dirty="0">
                <a:solidFill>
                  <a:schemeClr val="tx1"/>
                </a:solidFill>
                <a:latin typeface="Bahnschrift" panose="020B0502040204020203" pitchFamily="34" charset="0"/>
              </a:rPr>
              <a:t>230.0</a:t>
            </a:r>
          </a:p>
        </p:txBody>
      </p:sp>
      <p:sp>
        <p:nvSpPr>
          <p:cNvPr id="15" name="Rounded Rectangle 14"/>
          <p:cNvSpPr/>
          <p:nvPr/>
        </p:nvSpPr>
        <p:spPr>
          <a:xfrm>
            <a:off x="9561393" y="2716501"/>
            <a:ext cx="1146629" cy="6096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600" dirty="0">
                <a:latin typeface="Bahnschrift" panose="020B0502040204020203" pitchFamily="34" charset="0"/>
              </a:rPr>
              <a:t>Critical</a:t>
            </a:r>
          </a:p>
        </p:txBody>
      </p:sp>
      <p:sp>
        <p:nvSpPr>
          <p:cNvPr id="16" name="Rounded Rectangle 15"/>
          <p:cNvSpPr/>
          <p:nvPr/>
        </p:nvSpPr>
        <p:spPr>
          <a:xfrm>
            <a:off x="4445025" y="6113847"/>
            <a:ext cx="3757035" cy="35195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b="1" dirty="0">
                <a:solidFill>
                  <a:schemeClr val="bg1"/>
                </a:solidFill>
                <a:effectLst>
                  <a:outerShdw blurRad="38100" dist="38100" dir="2700000" algn="tl">
                    <a:srgbClr val="000000">
                      <a:alpha val="43137"/>
                    </a:srgbClr>
                  </a:outerShdw>
                </a:effectLst>
                <a:latin typeface="Bahnschrift" panose="020B0502040204020203" pitchFamily="34" charset="0"/>
              </a:rPr>
              <a:t>X-Force Alarm Management Database</a:t>
            </a:r>
          </a:p>
        </p:txBody>
      </p:sp>
      <p:grpSp>
        <p:nvGrpSpPr>
          <p:cNvPr id="17" name="Group 36"/>
          <p:cNvGrpSpPr>
            <a:grpSpLocks/>
          </p:cNvGrpSpPr>
          <p:nvPr/>
        </p:nvGrpSpPr>
        <p:grpSpPr bwMode="auto">
          <a:xfrm>
            <a:off x="4988686" y="1182102"/>
            <a:ext cx="2214983" cy="999908"/>
            <a:chOff x="-306928" y="3574253"/>
            <a:chExt cx="3200400" cy="1907628"/>
          </a:xfrm>
        </p:grpSpPr>
        <p:sp>
          <p:nvSpPr>
            <p:cNvPr id="18" name="Rectangle 17"/>
            <p:cNvSpPr/>
            <p:nvPr/>
          </p:nvSpPr>
          <p:spPr>
            <a:xfrm rot="5400000">
              <a:off x="416734" y="2923453"/>
              <a:ext cx="1753075" cy="3200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latin typeface="Bahnschrift" panose="020B0502040204020203" pitchFamily="34" charset="0"/>
              </a:endParaRPr>
            </a:p>
          </p:txBody>
        </p:sp>
        <p:sp>
          <p:nvSpPr>
            <p:cNvPr id="19" name="Freeform 18"/>
            <p:cNvSpPr/>
            <p:nvPr/>
          </p:nvSpPr>
          <p:spPr>
            <a:xfrm rot="2830645">
              <a:off x="298499" y="3590018"/>
              <a:ext cx="1907628" cy="1876097"/>
            </a:xfrm>
            <a:custGeom>
              <a:avLst/>
              <a:gdLst>
                <a:gd name="connsiteX0" fmla="*/ 0 w 1907628"/>
                <a:gd name="connsiteY0" fmla="*/ 1876097 h 1876097"/>
                <a:gd name="connsiteX1" fmla="*/ 599090 w 1907628"/>
                <a:gd name="connsiteY1" fmla="*/ 1876097 h 1876097"/>
                <a:gd name="connsiteX2" fmla="*/ 599090 w 1907628"/>
                <a:gd name="connsiteY2" fmla="*/ 851338 h 1876097"/>
                <a:gd name="connsiteX3" fmla="*/ 1024759 w 1907628"/>
                <a:gd name="connsiteY3" fmla="*/ 457200 h 1876097"/>
                <a:gd name="connsiteX4" fmla="*/ 1907628 w 1907628"/>
                <a:gd name="connsiteY4" fmla="*/ 457200 h 1876097"/>
                <a:gd name="connsiteX5" fmla="*/ 1891862 w 1907628"/>
                <a:gd name="connsiteY5" fmla="*/ 0 h 1876097"/>
                <a:gd name="connsiteX6" fmla="*/ 788276 w 1907628"/>
                <a:gd name="connsiteY6" fmla="*/ 0 h 1876097"/>
                <a:gd name="connsiteX7" fmla="*/ 15766 w 1907628"/>
                <a:gd name="connsiteY7" fmla="*/ 788276 h 1876097"/>
                <a:gd name="connsiteX8" fmla="*/ 0 w 1907628"/>
                <a:gd name="connsiteY8" fmla="*/ 1876097 h 18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7628" h="1876097">
                  <a:moveTo>
                    <a:pt x="0" y="1876097"/>
                  </a:moveTo>
                  <a:lnTo>
                    <a:pt x="599090" y="1876097"/>
                  </a:lnTo>
                  <a:lnTo>
                    <a:pt x="599090" y="851338"/>
                  </a:lnTo>
                  <a:lnTo>
                    <a:pt x="1024759" y="457200"/>
                  </a:lnTo>
                  <a:lnTo>
                    <a:pt x="1907628" y="457200"/>
                  </a:lnTo>
                  <a:lnTo>
                    <a:pt x="1891862" y="0"/>
                  </a:lnTo>
                  <a:lnTo>
                    <a:pt x="788276" y="0"/>
                  </a:lnTo>
                  <a:lnTo>
                    <a:pt x="15766" y="788276"/>
                  </a:lnTo>
                  <a:lnTo>
                    <a:pt x="0" y="1876097"/>
                  </a:lnTo>
                  <a:close/>
                </a:path>
              </a:pathLst>
            </a:cu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latin typeface="Bahnschrift" panose="020B0502040204020203" pitchFamily="34" charset="0"/>
              </a:endParaRPr>
            </a:p>
          </p:txBody>
        </p:sp>
        <p:sp>
          <p:nvSpPr>
            <p:cNvPr id="20" name="chair"/>
            <p:cNvSpPr>
              <a:spLocks noEditPoints="1" noChangeArrowheads="1"/>
            </p:cNvSpPr>
            <p:nvPr/>
          </p:nvSpPr>
          <p:spPr bwMode="auto">
            <a:xfrm rot="11053703">
              <a:off x="1118012" y="4391177"/>
              <a:ext cx="525780" cy="32014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5400 w 21600"/>
                <a:gd name="T9" fmla="*/ 7265 h 21600"/>
                <a:gd name="T10" fmla="*/ 16200 w 21600"/>
                <a:gd name="T11" fmla="*/ 17869 h 21600"/>
              </a:gdLst>
              <a:ahLst/>
              <a:cxnLst>
                <a:cxn ang="0">
                  <a:pos x="T0" y="T1"/>
                </a:cxn>
                <a:cxn ang="0">
                  <a:pos x="T2" y="T3"/>
                </a:cxn>
                <a:cxn ang="0">
                  <a:pos x="T4" y="T5"/>
                </a:cxn>
                <a:cxn ang="0">
                  <a:pos x="T6" y="T7"/>
                </a:cxn>
              </a:cxnLst>
              <a:rect l="T8" t="T9" r="T10" b="T11"/>
              <a:pathLst>
                <a:path w="21600" h="21600" extrusionOk="0">
                  <a:moveTo>
                    <a:pt x="12960" y="3927"/>
                  </a:moveTo>
                  <a:lnTo>
                    <a:pt x="14760" y="3927"/>
                  </a:lnTo>
                  <a:cubicBezTo>
                    <a:pt x="17640" y="4713"/>
                    <a:pt x="18000" y="3535"/>
                    <a:pt x="18000" y="2356"/>
                  </a:cubicBezTo>
                  <a:cubicBezTo>
                    <a:pt x="18000" y="785"/>
                    <a:pt x="15840" y="0"/>
                    <a:pt x="10800" y="0"/>
                  </a:cubicBezTo>
                  <a:cubicBezTo>
                    <a:pt x="6120" y="0"/>
                    <a:pt x="3600" y="785"/>
                    <a:pt x="3600" y="2356"/>
                  </a:cubicBezTo>
                  <a:cubicBezTo>
                    <a:pt x="3600" y="3535"/>
                    <a:pt x="4320" y="4713"/>
                    <a:pt x="6840" y="3927"/>
                  </a:cubicBezTo>
                  <a:lnTo>
                    <a:pt x="8640" y="3927"/>
                  </a:lnTo>
                  <a:lnTo>
                    <a:pt x="8640" y="5891"/>
                  </a:lnTo>
                  <a:lnTo>
                    <a:pt x="6840" y="5891"/>
                  </a:lnTo>
                  <a:cubicBezTo>
                    <a:pt x="5400" y="5891"/>
                    <a:pt x="4320" y="7069"/>
                    <a:pt x="4320" y="8640"/>
                  </a:cubicBezTo>
                  <a:lnTo>
                    <a:pt x="4320" y="10996"/>
                  </a:lnTo>
                  <a:lnTo>
                    <a:pt x="2880" y="10996"/>
                  </a:lnTo>
                  <a:lnTo>
                    <a:pt x="2880" y="8640"/>
                  </a:lnTo>
                  <a:cubicBezTo>
                    <a:pt x="2880" y="7855"/>
                    <a:pt x="2520" y="7069"/>
                    <a:pt x="1440" y="7069"/>
                  </a:cubicBezTo>
                  <a:cubicBezTo>
                    <a:pt x="720" y="7069"/>
                    <a:pt x="0" y="7855"/>
                    <a:pt x="0" y="8640"/>
                  </a:cubicBezTo>
                  <a:lnTo>
                    <a:pt x="0" y="10604"/>
                  </a:lnTo>
                  <a:lnTo>
                    <a:pt x="0" y="17280"/>
                  </a:lnTo>
                  <a:cubicBezTo>
                    <a:pt x="0" y="18065"/>
                    <a:pt x="720" y="18851"/>
                    <a:pt x="1440" y="18851"/>
                  </a:cubicBezTo>
                  <a:cubicBezTo>
                    <a:pt x="2520" y="18851"/>
                    <a:pt x="2880" y="18065"/>
                    <a:pt x="2880" y="17280"/>
                  </a:cubicBezTo>
                  <a:lnTo>
                    <a:pt x="2880" y="14531"/>
                  </a:lnTo>
                  <a:lnTo>
                    <a:pt x="4320" y="14531"/>
                  </a:lnTo>
                  <a:lnTo>
                    <a:pt x="4320" y="15709"/>
                  </a:lnTo>
                  <a:cubicBezTo>
                    <a:pt x="4320" y="18458"/>
                    <a:pt x="6840" y="21600"/>
                    <a:pt x="10800" y="21600"/>
                  </a:cubicBezTo>
                  <a:cubicBezTo>
                    <a:pt x="15120" y="21600"/>
                    <a:pt x="17280" y="18458"/>
                    <a:pt x="17280" y="15709"/>
                  </a:cubicBezTo>
                  <a:lnTo>
                    <a:pt x="17280" y="14531"/>
                  </a:lnTo>
                  <a:lnTo>
                    <a:pt x="18720" y="14531"/>
                  </a:lnTo>
                  <a:lnTo>
                    <a:pt x="18720" y="17280"/>
                  </a:lnTo>
                  <a:cubicBezTo>
                    <a:pt x="18720" y="18065"/>
                    <a:pt x="19440" y="18851"/>
                    <a:pt x="20160" y="18851"/>
                  </a:cubicBezTo>
                  <a:cubicBezTo>
                    <a:pt x="20880" y="18851"/>
                    <a:pt x="21600" y="18065"/>
                    <a:pt x="21600" y="17280"/>
                  </a:cubicBezTo>
                  <a:lnTo>
                    <a:pt x="21600" y="10604"/>
                  </a:lnTo>
                  <a:lnTo>
                    <a:pt x="21600" y="8640"/>
                  </a:lnTo>
                  <a:cubicBezTo>
                    <a:pt x="21600" y="7855"/>
                    <a:pt x="20880" y="7069"/>
                    <a:pt x="20160" y="7069"/>
                  </a:cubicBezTo>
                  <a:cubicBezTo>
                    <a:pt x="19440" y="7069"/>
                    <a:pt x="18720" y="7855"/>
                    <a:pt x="18720" y="8640"/>
                  </a:cubicBezTo>
                  <a:lnTo>
                    <a:pt x="18720" y="10996"/>
                  </a:lnTo>
                  <a:lnTo>
                    <a:pt x="17280" y="10996"/>
                  </a:lnTo>
                  <a:lnTo>
                    <a:pt x="17280" y="8640"/>
                  </a:lnTo>
                  <a:cubicBezTo>
                    <a:pt x="17280" y="7069"/>
                    <a:pt x="16200" y="5891"/>
                    <a:pt x="14760" y="5891"/>
                  </a:cubicBezTo>
                  <a:lnTo>
                    <a:pt x="12960" y="5891"/>
                  </a:lnTo>
                  <a:close/>
                  <a:moveTo>
                    <a:pt x="12960" y="3927"/>
                  </a:moveTo>
                  <a:moveTo>
                    <a:pt x="2880" y="10996"/>
                  </a:moveTo>
                  <a:moveTo>
                    <a:pt x="4320" y="10996"/>
                  </a:moveTo>
                  <a:lnTo>
                    <a:pt x="4320" y="14531"/>
                  </a:lnTo>
                  <a:moveTo>
                    <a:pt x="2880" y="14531"/>
                  </a:moveTo>
                  <a:lnTo>
                    <a:pt x="2880" y="10996"/>
                  </a:lnTo>
                  <a:moveTo>
                    <a:pt x="17280" y="10996"/>
                  </a:moveTo>
                  <a:moveTo>
                    <a:pt x="18720" y="10996"/>
                  </a:moveTo>
                  <a:lnTo>
                    <a:pt x="18720" y="14531"/>
                  </a:lnTo>
                  <a:moveTo>
                    <a:pt x="17280" y="14531"/>
                  </a:moveTo>
                  <a:lnTo>
                    <a:pt x="17280" y="10996"/>
                  </a:lnTo>
                  <a:moveTo>
                    <a:pt x="8640" y="3927"/>
                  </a:moveTo>
                  <a:lnTo>
                    <a:pt x="12960" y="3927"/>
                  </a:lnTo>
                  <a:moveTo>
                    <a:pt x="12960" y="5891"/>
                  </a:moveTo>
                  <a:lnTo>
                    <a:pt x="8640" y="5891"/>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latin typeface="Bahnschrift" panose="020B0502040204020203" pitchFamily="34" charset="0"/>
                <a:cs typeface="Arial" charset="0"/>
              </a:endParaRPr>
            </a:p>
          </p:txBody>
        </p:sp>
        <p:sp>
          <p:nvSpPr>
            <p:cNvPr id="21" name="chair"/>
            <p:cNvSpPr>
              <a:spLocks noEditPoints="1" noChangeArrowheads="1"/>
            </p:cNvSpPr>
            <p:nvPr/>
          </p:nvSpPr>
          <p:spPr bwMode="auto">
            <a:xfrm rot="8516057">
              <a:off x="496982" y="4695868"/>
              <a:ext cx="527686" cy="32014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5400 w 21600"/>
                <a:gd name="T9" fmla="*/ 7265 h 21600"/>
                <a:gd name="T10" fmla="*/ 16200 w 21600"/>
                <a:gd name="T11" fmla="*/ 17869 h 21600"/>
              </a:gdLst>
              <a:ahLst/>
              <a:cxnLst>
                <a:cxn ang="0">
                  <a:pos x="T0" y="T1"/>
                </a:cxn>
                <a:cxn ang="0">
                  <a:pos x="T2" y="T3"/>
                </a:cxn>
                <a:cxn ang="0">
                  <a:pos x="T4" y="T5"/>
                </a:cxn>
                <a:cxn ang="0">
                  <a:pos x="T6" y="T7"/>
                </a:cxn>
              </a:cxnLst>
              <a:rect l="T8" t="T9" r="T10" b="T11"/>
              <a:pathLst>
                <a:path w="21600" h="21600" extrusionOk="0">
                  <a:moveTo>
                    <a:pt x="12960" y="3927"/>
                  </a:moveTo>
                  <a:lnTo>
                    <a:pt x="14760" y="3927"/>
                  </a:lnTo>
                  <a:cubicBezTo>
                    <a:pt x="17640" y="4713"/>
                    <a:pt x="18000" y="3535"/>
                    <a:pt x="18000" y="2356"/>
                  </a:cubicBezTo>
                  <a:cubicBezTo>
                    <a:pt x="18000" y="785"/>
                    <a:pt x="15840" y="0"/>
                    <a:pt x="10800" y="0"/>
                  </a:cubicBezTo>
                  <a:cubicBezTo>
                    <a:pt x="6120" y="0"/>
                    <a:pt x="3600" y="785"/>
                    <a:pt x="3600" y="2356"/>
                  </a:cubicBezTo>
                  <a:cubicBezTo>
                    <a:pt x="3600" y="3535"/>
                    <a:pt x="4320" y="4713"/>
                    <a:pt x="6840" y="3927"/>
                  </a:cubicBezTo>
                  <a:lnTo>
                    <a:pt x="8640" y="3927"/>
                  </a:lnTo>
                  <a:lnTo>
                    <a:pt x="8640" y="5891"/>
                  </a:lnTo>
                  <a:lnTo>
                    <a:pt x="6840" y="5891"/>
                  </a:lnTo>
                  <a:cubicBezTo>
                    <a:pt x="5400" y="5891"/>
                    <a:pt x="4320" y="7069"/>
                    <a:pt x="4320" y="8640"/>
                  </a:cubicBezTo>
                  <a:lnTo>
                    <a:pt x="4320" y="10996"/>
                  </a:lnTo>
                  <a:lnTo>
                    <a:pt x="2880" y="10996"/>
                  </a:lnTo>
                  <a:lnTo>
                    <a:pt x="2880" y="8640"/>
                  </a:lnTo>
                  <a:cubicBezTo>
                    <a:pt x="2880" y="7855"/>
                    <a:pt x="2520" y="7069"/>
                    <a:pt x="1440" y="7069"/>
                  </a:cubicBezTo>
                  <a:cubicBezTo>
                    <a:pt x="720" y="7069"/>
                    <a:pt x="0" y="7855"/>
                    <a:pt x="0" y="8640"/>
                  </a:cubicBezTo>
                  <a:lnTo>
                    <a:pt x="0" y="10604"/>
                  </a:lnTo>
                  <a:lnTo>
                    <a:pt x="0" y="17280"/>
                  </a:lnTo>
                  <a:cubicBezTo>
                    <a:pt x="0" y="18065"/>
                    <a:pt x="720" y="18851"/>
                    <a:pt x="1440" y="18851"/>
                  </a:cubicBezTo>
                  <a:cubicBezTo>
                    <a:pt x="2520" y="18851"/>
                    <a:pt x="2880" y="18065"/>
                    <a:pt x="2880" y="17280"/>
                  </a:cubicBezTo>
                  <a:lnTo>
                    <a:pt x="2880" y="14531"/>
                  </a:lnTo>
                  <a:lnTo>
                    <a:pt x="4320" y="14531"/>
                  </a:lnTo>
                  <a:lnTo>
                    <a:pt x="4320" y="15709"/>
                  </a:lnTo>
                  <a:cubicBezTo>
                    <a:pt x="4320" y="18458"/>
                    <a:pt x="6840" y="21600"/>
                    <a:pt x="10800" y="21600"/>
                  </a:cubicBezTo>
                  <a:cubicBezTo>
                    <a:pt x="15120" y="21600"/>
                    <a:pt x="17280" y="18458"/>
                    <a:pt x="17280" y="15709"/>
                  </a:cubicBezTo>
                  <a:lnTo>
                    <a:pt x="17280" y="14531"/>
                  </a:lnTo>
                  <a:lnTo>
                    <a:pt x="18720" y="14531"/>
                  </a:lnTo>
                  <a:lnTo>
                    <a:pt x="18720" y="17280"/>
                  </a:lnTo>
                  <a:cubicBezTo>
                    <a:pt x="18720" y="18065"/>
                    <a:pt x="19440" y="18851"/>
                    <a:pt x="20160" y="18851"/>
                  </a:cubicBezTo>
                  <a:cubicBezTo>
                    <a:pt x="20880" y="18851"/>
                    <a:pt x="21600" y="18065"/>
                    <a:pt x="21600" y="17280"/>
                  </a:cubicBezTo>
                  <a:lnTo>
                    <a:pt x="21600" y="10604"/>
                  </a:lnTo>
                  <a:lnTo>
                    <a:pt x="21600" y="8640"/>
                  </a:lnTo>
                  <a:cubicBezTo>
                    <a:pt x="21600" y="7855"/>
                    <a:pt x="20880" y="7069"/>
                    <a:pt x="20160" y="7069"/>
                  </a:cubicBezTo>
                  <a:cubicBezTo>
                    <a:pt x="19440" y="7069"/>
                    <a:pt x="18720" y="7855"/>
                    <a:pt x="18720" y="8640"/>
                  </a:cubicBezTo>
                  <a:lnTo>
                    <a:pt x="18720" y="10996"/>
                  </a:lnTo>
                  <a:lnTo>
                    <a:pt x="17280" y="10996"/>
                  </a:lnTo>
                  <a:lnTo>
                    <a:pt x="17280" y="8640"/>
                  </a:lnTo>
                  <a:cubicBezTo>
                    <a:pt x="17280" y="7069"/>
                    <a:pt x="16200" y="5891"/>
                    <a:pt x="14760" y="5891"/>
                  </a:cubicBezTo>
                  <a:lnTo>
                    <a:pt x="12960" y="5891"/>
                  </a:lnTo>
                  <a:close/>
                  <a:moveTo>
                    <a:pt x="12960" y="3927"/>
                  </a:moveTo>
                  <a:moveTo>
                    <a:pt x="2880" y="10996"/>
                  </a:moveTo>
                  <a:moveTo>
                    <a:pt x="4320" y="10996"/>
                  </a:moveTo>
                  <a:lnTo>
                    <a:pt x="4320" y="14531"/>
                  </a:lnTo>
                  <a:moveTo>
                    <a:pt x="2880" y="14531"/>
                  </a:moveTo>
                  <a:lnTo>
                    <a:pt x="2880" y="10996"/>
                  </a:lnTo>
                  <a:moveTo>
                    <a:pt x="17280" y="10996"/>
                  </a:moveTo>
                  <a:moveTo>
                    <a:pt x="18720" y="10996"/>
                  </a:moveTo>
                  <a:lnTo>
                    <a:pt x="18720" y="14531"/>
                  </a:lnTo>
                  <a:moveTo>
                    <a:pt x="17280" y="14531"/>
                  </a:moveTo>
                  <a:lnTo>
                    <a:pt x="17280" y="10996"/>
                  </a:lnTo>
                  <a:moveTo>
                    <a:pt x="8640" y="3927"/>
                  </a:moveTo>
                  <a:lnTo>
                    <a:pt x="12960" y="3927"/>
                  </a:lnTo>
                  <a:moveTo>
                    <a:pt x="12960" y="5891"/>
                  </a:moveTo>
                  <a:lnTo>
                    <a:pt x="8640" y="5891"/>
                  </a:ln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latin typeface="Bahnschrift" panose="020B0502040204020203" pitchFamily="34" charset="0"/>
                <a:cs typeface="Arial" charset="0"/>
              </a:endParaRPr>
            </a:p>
          </p:txBody>
        </p:sp>
      </p:grpSp>
      <p:sp>
        <p:nvSpPr>
          <p:cNvPr id="22" name="TextBox 21"/>
          <p:cNvSpPr txBox="1"/>
          <p:nvPr/>
        </p:nvSpPr>
        <p:spPr>
          <a:xfrm>
            <a:off x="6323543" y="1791299"/>
            <a:ext cx="794831" cy="36933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panose="020B0502040204020203" pitchFamily="34" charset="0"/>
                <a:cs typeface="Arial" charset="0"/>
              </a:rPr>
              <a:t>DCS</a:t>
            </a:r>
          </a:p>
        </p:txBody>
      </p:sp>
      <p:sp>
        <p:nvSpPr>
          <p:cNvPr id="23" name="Down Arrow 22"/>
          <p:cNvSpPr/>
          <p:nvPr/>
        </p:nvSpPr>
        <p:spPr>
          <a:xfrm>
            <a:off x="5958723" y="4319120"/>
            <a:ext cx="491412" cy="3048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Bahnschrift" panose="020B0502040204020203" pitchFamily="34" charset="0"/>
            </a:endParaRPr>
          </a:p>
        </p:txBody>
      </p:sp>
      <p:sp>
        <p:nvSpPr>
          <p:cNvPr id="24" name="TextBox 40"/>
          <p:cNvSpPr txBox="1">
            <a:spLocks noChangeArrowheads="1"/>
          </p:cNvSpPr>
          <p:nvPr/>
        </p:nvSpPr>
        <p:spPr bwMode="auto">
          <a:xfrm>
            <a:off x="4604453" y="801560"/>
            <a:ext cx="3108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2060"/>
                </a:solidFill>
                <a:latin typeface="Bahnschrift" panose="020B0502040204020203" pitchFamily="34" charset="0"/>
              </a:rPr>
              <a:t>Alarms/Events flow </a:t>
            </a:r>
          </a:p>
        </p:txBody>
      </p:sp>
      <p:sp>
        <p:nvSpPr>
          <p:cNvPr id="25" name="TextBox 24"/>
          <p:cNvSpPr txBox="1">
            <a:spLocks noChangeArrowheads="1"/>
          </p:cNvSpPr>
          <p:nvPr/>
        </p:nvSpPr>
        <p:spPr bwMode="auto">
          <a:xfrm>
            <a:off x="1830620" y="4725252"/>
            <a:ext cx="1025723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Bahnschrift" panose="020B0502040204020203" pitchFamily="34" charset="0"/>
              </a:rPr>
              <a:t>Date-Time               Tag-name                      Comment                       Type          Value        Limit            Priority</a:t>
            </a:r>
          </a:p>
        </p:txBody>
      </p:sp>
    </p:spTree>
    <p:extLst>
      <p:ext uri="{BB962C8B-B14F-4D97-AF65-F5344CB8AC3E}">
        <p14:creationId xmlns:p14="http://schemas.microsoft.com/office/powerpoint/2010/main" val="166884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45833E-6 -3.7037E-7 L 0.00052 0.35532 " pathEditMode="relative" rAng="0" ptsTypes="AA">
                                      <p:cBhvr>
                                        <p:cTn id="6" dur="2000" fill="hold"/>
                                        <p:tgtEl>
                                          <p:spTgt spid="9"/>
                                        </p:tgtEl>
                                        <p:attrNameLst>
                                          <p:attrName>ppt_x</p:attrName>
                                          <p:attrName>ppt_y</p:attrName>
                                        </p:attrNameLst>
                                      </p:cBhvr>
                                      <p:rCtr x="26" y="17755"/>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2.5E-6 -3.7037E-7 L 0.00208 0.35532 " pathEditMode="relative" rAng="0" ptsTypes="AA">
                                      <p:cBhvr>
                                        <p:cTn id="9" dur="2000" fill="hold"/>
                                        <p:tgtEl>
                                          <p:spTgt spid="10"/>
                                        </p:tgtEl>
                                        <p:attrNameLst>
                                          <p:attrName>ppt_x</p:attrName>
                                          <p:attrName>ppt_y</p:attrName>
                                        </p:attrNameLst>
                                      </p:cBhvr>
                                      <p:rCtr x="104" y="17755"/>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2.91667E-6 -4.07407E-6 L -0.00495 0.35186 " pathEditMode="relative" rAng="0" ptsTypes="AA">
                                      <p:cBhvr>
                                        <p:cTn id="12" dur="2000" fill="hold"/>
                                        <p:tgtEl>
                                          <p:spTgt spid="11"/>
                                        </p:tgtEl>
                                        <p:attrNameLst>
                                          <p:attrName>ppt_x</p:attrName>
                                          <p:attrName>ppt_y</p:attrName>
                                        </p:attrNameLst>
                                      </p:cBhvr>
                                      <p:rCtr x="-247" y="17593"/>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3.54167E-6 -3.7037E-7 L -0.00404 0.35532 " pathEditMode="relative" rAng="0" ptsTypes="AA">
                                      <p:cBhvr>
                                        <p:cTn id="15" dur="2000" fill="hold"/>
                                        <p:tgtEl>
                                          <p:spTgt spid="12"/>
                                        </p:tgtEl>
                                        <p:attrNameLst>
                                          <p:attrName>ppt_x</p:attrName>
                                          <p:attrName>ppt_y</p:attrName>
                                        </p:attrNameLst>
                                      </p:cBhvr>
                                      <p:rCtr x="-208" y="17755"/>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4.375E-6 -3.7037E-7 L 0.00482 0.35532 " pathEditMode="relative" rAng="0" ptsTypes="AA">
                                      <p:cBhvr>
                                        <p:cTn id="18" dur="2000" fill="hold"/>
                                        <p:tgtEl>
                                          <p:spTgt spid="13"/>
                                        </p:tgtEl>
                                        <p:attrNameLst>
                                          <p:attrName>ppt_x</p:attrName>
                                          <p:attrName>ppt_y</p:attrName>
                                        </p:attrNameLst>
                                      </p:cBhvr>
                                      <p:rCtr x="234" y="17755"/>
                                    </p:animMotion>
                                  </p:childTnLst>
                                </p:cTn>
                              </p:par>
                            </p:childTnLst>
                          </p:cTn>
                        </p:par>
                        <p:par>
                          <p:cTn id="19" fill="hold">
                            <p:stCondLst>
                              <p:cond delay="10000"/>
                            </p:stCondLst>
                            <p:childTnLst>
                              <p:par>
                                <p:cTn id="20" presetID="0" presetClass="path" presetSubtype="0" accel="50000" decel="50000" fill="hold" nodeType="afterEffect">
                                  <p:stCondLst>
                                    <p:cond delay="0"/>
                                  </p:stCondLst>
                                  <p:childTnLst>
                                    <p:animMotion origin="layout" path="M -2.29167E-6 -3.7037E-7 L 0.00013 0.35532 " pathEditMode="relative" rAng="0" ptsTypes="AA">
                                      <p:cBhvr>
                                        <p:cTn id="21" dur="2000" fill="hold"/>
                                        <p:tgtEl>
                                          <p:spTgt spid="14"/>
                                        </p:tgtEl>
                                        <p:attrNameLst>
                                          <p:attrName>ppt_x</p:attrName>
                                          <p:attrName>ppt_y</p:attrName>
                                        </p:attrNameLst>
                                      </p:cBhvr>
                                      <p:rCtr x="0" y="17755"/>
                                    </p:animMotion>
                                  </p:childTnLst>
                                </p:cTn>
                              </p:par>
                            </p:childTnLst>
                          </p:cTn>
                        </p:par>
                        <p:par>
                          <p:cTn id="22" fill="hold">
                            <p:stCondLst>
                              <p:cond delay="12000"/>
                            </p:stCondLst>
                            <p:childTnLst>
                              <p:par>
                                <p:cTn id="23" presetID="0" presetClass="path" presetSubtype="0" accel="50000" decel="50000" fill="hold" nodeType="afterEffect">
                                  <p:stCondLst>
                                    <p:cond delay="0"/>
                                  </p:stCondLst>
                                  <p:childTnLst>
                                    <p:animMotion origin="layout" path="M -4.79167E-6 -3.7037E-7 L 0.00261 0.35532 " pathEditMode="relative" rAng="0" ptsTypes="AA">
                                      <p:cBhvr>
                                        <p:cTn id="24" dur="2000" fill="hold"/>
                                        <p:tgtEl>
                                          <p:spTgt spid="15"/>
                                        </p:tgtEl>
                                        <p:attrNameLst>
                                          <p:attrName>ppt_x</p:attrName>
                                          <p:attrName>ppt_y</p:attrName>
                                        </p:attrNameLst>
                                      </p:cBhvr>
                                      <p:rCtr x="130"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323421-EF2F-48BB-9A29-FC834B0117D1}"/>
              </a:ext>
            </a:extLst>
          </p:cNvPr>
          <p:cNvSpPr txBox="1"/>
          <p:nvPr/>
        </p:nvSpPr>
        <p:spPr>
          <a:xfrm>
            <a:off x="1328738" y="401676"/>
            <a:ext cx="10863262" cy="443198"/>
          </a:xfrm>
          <a:prstGeom prst="rect">
            <a:avLst/>
          </a:prstGeom>
        </p:spPr>
        <p:txBody>
          <a:bodyPr vert="horz" lIns="91440" tIns="45720" rIns="91440" bIns="45720" rtlCol="0" anchor="ctr">
            <a:normAutofit fontScale="92500" lnSpcReduction="20000"/>
          </a:bodyPr>
          <a:lstStyle>
            <a:defPPr>
              <a:defRPr lang="en-US"/>
            </a:defPPr>
            <a:lvl1pPr>
              <a:lnSpc>
                <a:spcPct val="90000"/>
              </a:lnSpc>
              <a:spcBef>
                <a:spcPct val="0"/>
              </a:spcBef>
              <a:buNone/>
              <a:defRPr sz="3200" b="1" i="1">
                <a:latin typeface="Bahnschrift" panose="020B0502040204020203" pitchFamily="34" charset="0"/>
                <a:ea typeface="+mj-ea"/>
                <a:cs typeface="+mj-cs"/>
              </a:defRPr>
            </a:lvl1pPr>
          </a:lstStyle>
          <a:p>
            <a:r>
              <a:rPr lang="en-IN" i="0" u="sng" dirty="0">
                <a:latin typeface="Montserrat" panose="00000500000000000000" pitchFamily="2" charset="0"/>
              </a:rPr>
              <a:t>COMPLIANCE WITH STANDARDS &amp; LOGIC ENGINE</a:t>
            </a:r>
            <a:endParaRPr lang="en-US" i="0" u="sng" dirty="0">
              <a:latin typeface="Montserrat" panose="00000500000000000000" pitchFamily="2" charset="0"/>
            </a:endParaRPr>
          </a:p>
        </p:txBody>
      </p:sp>
      <p:sp>
        <p:nvSpPr>
          <p:cNvPr id="4" name="Rectangle 3"/>
          <p:cNvSpPr txBox="1">
            <a:spLocks noChangeArrowheads="1"/>
          </p:cNvSpPr>
          <p:nvPr/>
        </p:nvSpPr>
        <p:spPr>
          <a:xfrm>
            <a:off x="2814172" y="848522"/>
            <a:ext cx="6356331" cy="140675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2400" u="sng" dirty="0">
                <a:effectLst>
                  <a:outerShdw blurRad="38100" dist="38100" dir="2700000" algn="tl">
                    <a:srgbClr val="000000">
                      <a:alpha val="43137"/>
                    </a:srgbClr>
                  </a:outerShdw>
                </a:effectLst>
                <a:latin typeface="Bahnschrift" panose="020B0502040204020203" pitchFamily="34" charset="0"/>
              </a:rPr>
              <a:t>  KPI Standard as per EEMUA 191 Guidelines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819178" y="2052050"/>
            <a:ext cx="10362177" cy="4452712"/>
          </a:xfrm>
          <a:prstGeom prst="rect">
            <a:avLst/>
          </a:prstGeom>
        </p:spPr>
      </p:pic>
    </p:spTree>
    <p:extLst>
      <p:ext uri="{BB962C8B-B14F-4D97-AF65-F5344CB8AC3E}">
        <p14:creationId xmlns:p14="http://schemas.microsoft.com/office/powerpoint/2010/main" val="643353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2001297" y="1242121"/>
            <a:ext cx="6921510" cy="5632311"/>
          </a:xfrm>
          <a:prstGeom prst="rect">
            <a:avLst/>
          </a:prstGeom>
          <a:noFill/>
          <a:ln w="9525">
            <a:noFill/>
            <a:miter lim="800000"/>
            <a:headEnd/>
            <a:tailEnd/>
          </a:ln>
          <a:effectLst/>
        </p:spPr>
        <p:txBody>
          <a:bodyPr wrap="none">
            <a:spAutoFit/>
          </a:bodyPr>
          <a:lstStyle/>
          <a:p>
            <a:pPr>
              <a:defRPr/>
            </a:pPr>
            <a:r>
              <a:rPr lang="en-US" sz="2000" dirty="0">
                <a:solidFill>
                  <a:srgbClr val="DC1294"/>
                </a:solidFill>
                <a:latin typeface="+mj-lt"/>
                <a:ea typeface="ＭＳ Ｐゴシック" pitchFamily="50" charset="-128"/>
                <a:cs typeface="Arial" pitchFamily="34" charset="0"/>
              </a:rPr>
              <a:t>01-JAN-201210:20:00  P-1003   LUBE OIL PUMP STOP    </a:t>
            </a:r>
          </a:p>
          <a:p>
            <a:pPr>
              <a:defRPr/>
            </a:pPr>
            <a:r>
              <a:rPr lang="en-US" sz="2000" dirty="0">
                <a:latin typeface="+mj-lt"/>
                <a:ea typeface="ＭＳ Ｐゴシック" pitchFamily="50" charset="-128"/>
                <a:cs typeface="Arial" pitchFamily="34" charset="0"/>
              </a:rPr>
              <a:t>01-JAN-2012 10:22:10  PI-5003  LUBE OIL PRESSURE   LOW</a:t>
            </a:r>
          </a:p>
          <a:p>
            <a:pPr>
              <a:defRPr/>
            </a:pPr>
            <a:r>
              <a:rPr lang="en-US" sz="2000" dirty="0">
                <a:solidFill>
                  <a:srgbClr val="DC1294"/>
                </a:solidFill>
                <a:latin typeface="+mj-lt"/>
                <a:ea typeface="ＭＳ Ｐゴシック" pitchFamily="50" charset="-128"/>
                <a:cs typeface="Arial" pitchFamily="34" charset="0"/>
              </a:rPr>
              <a:t>01-JAN-2012 10:23:20  T-1003   LUBE OIL TEMP HIGH</a:t>
            </a:r>
          </a:p>
          <a:p>
            <a:pPr>
              <a:defRPr/>
            </a:pPr>
            <a:r>
              <a:rPr lang="en-US" sz="2000" dirty="0">
                <a:latin typeface="+mj-lt"/>
                <a:ea typeface="ＭＳ Ｐゴシック" pitchFamily="50" charset="-128"/>
                <a:cs typeface="Arial" pitchFamily="34" charset="0"/>
              </a:rPr>
              <a:t>01-JAN-2012 10:26:25  PIC-5001    SET POINT SP=100 OLD=90       </a:t>
            </a:r>
          </a:p>
          <a:p>
            <a:pPr>
              <a:defRPr/>
            </a:pPr>
            <a:r>
              <a:rPr lang="en-US" sz="2000" dirty="0">
                <a:solidFill>
                  <a:srgbClr val="DC1294"/>
                </a:solidFill>
                <a:latin typeface="+mj-lt"/>
                <a:ea typeface="ＭＳ Ｐゴシック" pitchFamily="50" charset="-128"/>
                <a:cs typeface="Arial" pitchFamily="34" charset="0"/>
              </a:rPr>
              <a:t>01-JAN-201210:27:33  TI-1002   COMP  TEMP HIGH  </a:t>
            </a:r>
          </a:p>
          <a:p>
            <a:pPr>
              <a:defRPr/>
            </a:pPr>
            <a:r>
              <a:rPr lang="en-US" sz="2000" dirty="0">
                <a:solidFill>
                  <a:srgbClr val="FF0000"/>
                </a:solidFill>
                <a:effectLst>
                  <a:outerShdw blurRad="38100" dist="38100" dir="2700000" algn="tl">
                    <a:srgbClr val="C0C0C0"/>
                  </a:outerShdw>
                </a:effectLst>
                <a:latin typeface="+mj-lt"/>
                <a:ea typeface="ＭＳ Ｐゴシック" pitchFamily="50" charset="-128"/>
                <a:cs typeface="Arial" pitchFamily="34" charset="0"/>
              </a:rPr>
              <a:t>01-JAN-2012 10:27:34  COMPRESSOR  LIKELY  TO  TRIP</a:t>
            </a:r>
          </a:p>
          <a:p>
            <a:pPr>
              <a:defRPr/>
            </a:pPr>
            <a:r>
              <a:rPr lang="en-US" sz="2000" dirty="0">
                <a:solidFill>
                  <a:srgbClr val="DC1294"/>
                </a:solidFill>
                <a:latin typeface="+mj-lt"/>
                <a:ea typeface="ＭＳ Ｐゴシック" pitchFamily="50" charset="-128"/>
                <a:cs typeface="Arial" pitchFamily="34" charset="0"/>
              </a:rPr>
              <a:t>01-JAN-201210:35:50  TI-1002   INLET TEMPERATURE HIGH HIGH</a:t>
            </a:r>
          </a:p>
          <a:p>
            <a:pPr>
              <a:defRPr/>
            </a:pPr>
            <a:r>
              <a:rPr lang="en-US" sz="2000" dirty="0">
                <a:effectLst>
                  <a:outerShdw blurRad="38100" dist="38100" dir="2700000" algn="tl">
                    <a:srgbClr val="C0C0C0"/>
                  </a:outerShdw>
                </a:effectLst>
                <a:latin typeface="+mj-lt"/>
                <a:ea typeface="ＭＳ Ｐゴシック" pitchFamily="50" charset="-128"/>
                <a:cs typeface="Arial" pitchFamily="34" charset="0"/>
              </a:rPr>
              <a:t>01-JAN-2012 10:35:53  COMPRESSOR TRIP</a:t>
            </a:r>
          </a:p>
          <a:p>
            <a:pPr>
              <a:defRPr/>
            </a:pPr>
            <a:r>
              <a:rPr lang="en-US" sz="2000" dirty="0">
                <a:solidFill>
                  <a:srgbClr val="FF0000"/>
                </a:solidFill>
                <a:effectLst>
                  <a:outerShdw blurRad="38100" dist="38100" dir="2700000" algn="tl">
                    <a:srgbClr val="C0C0C0"/>
                  </a:outerShdw>
                </a:effectLst>
                <a:latin typeface="+mj-lt"/>
                <a:ea typeface="ＭＳ Ｐゴシック" pitchFamily="50" charset="-128"/>
                <a:cs typeface="Arial" pitchFamily="34" charset="0"/>
              </a:rPr>
              <a:t>01-JAN-2012 10:35:54  COMPRESSOR TRIP-Due to P-1003 </a:t>
            </a:r>
          </a:p>
          <a:p>
            <a:pPr>
              <a:defRPr/>
            </a:pPr>
            <a:r>
              <a:rPr lang="en-US" sz="2000" dirty="0">
                <a:solidFill>
                  <a:schemeClr val="bg1">
                    <a:lumMod val="75000"/>
                  </a:schemeClr>
                </a:solidFill>
                <a:effectLst>
                  <a:outerShdw blurRad="38100" dist="38100" dir="2700000" algn="tl">
                    <a:srgbClr val="C0C0C0"/>
                  </a:outerShdw>
                </a:effectLst>
                <a:latin typeface="+mj-lt"/>
                <a:ea typeface="ＭＳ Ｐゴシック" pitchFamily="50" charset="-128"/>
                <a:cs typeface="Arial" pitchFamily="34" charset="0"/>
              </a:rPr>
              <a:t>01-JAN-2012 10:36:00  PIC-5001 PRESSURE  LOW</a:t>
            </a:r>
          </a:p>
          <a:p>
            <a:pPr>
              <a:defRPr/>
            </a:pPr>
            <a:r>
              <a:rPr lang="en-US" sz="2000" dirty="0">
                <a:solidFill>
                  <a:schemeClr val="bg1">
                    <a:lumMod val="75000"/>
                  </a:schemeClr>
                </a:solidFill>
                <a:effectLst>
                  <a:outerShdw blurRad="38100" dist="38100" dir="2700000" algn="tl">
                    <a:srgbClr val="C0C0C0"/>
                  </a:outerShdw>
                </a:effectLst>
                <a:latin typeface="+mj-lt"/>
                <a:ea typeface="ＭＳ Ｐゴシック" pitchFamily="50" charset="-128"/>
                <a:cs typeface="Arial" pitchFamily="34" charset="0"/>
              </a:rPr>
              <a:t>01-JAN-2012 10:36.45  FIC-5001FLOW LOW</a:t>
            </a:r>
          </a:p>
          <a:p>
            <a:pPr>
              <a:defRPr/>
            </a:pPr>
            <a:r>
              <a:rPr lang="en-US" sz="2000" dirty="0">
                <a:solidFill>
                  <a:schemeClr val="bg1">
                    <a:lumMod val="75000"/>
                  </a:schemeClr>
                </a:solidFill>
                <a:effectLst>
                  <a:outerShdw blurRad="38100" dist="38100" dir="2700000" algn="tl">
                    <a:srgbClr val="C0C0C0"/>
                  </a:outerShdw>
                </a:effectLst>
                <a:latin typeface="+mj-lt"/>
                <a:ea typeface="ＭＳ Ｐゴシック" pitchFamily="50" charset="-128"/>
                <a:cs typeface="Arial" pitchFamily="34" charset="0"/>
              </a:rPr>
              <a:t>01-JAN-2012 10:37:01  PIC-5001 PRESSURE LOW </a:t>
            </a:r>
            <a:r>
              <a:rPr lang="en-US" sz="2000" dirty="0" err="1">
                <a:solidFill>
                  <a:schemeClr val="bg1">
                    <a:lumMod val="75000"/>
                  </a:schemeClr>
                </a:solidFill>
                <a:effectLst>
                  <a:outerShdw blurRad="38100" dist="38100" dir="2700000" algn="tl">
                    <a:srgbClr val="C0C0C0"/>
                  </a:outerShdw>
                </a:effectLst>
                <a:latin typeface="+mj-lt"/>
                <a:ea typeface="ＭＳ Ｐゴシック" pitchFamily="50" charset="-128"/>
                <a:cs typeface="Arial" pitchFamily="34" charset="0"/>
              </a:rPr>
              <a:t>LOW</a:t>
            </a:r>
            <a:endParaRPr lang="en-US" sz="2000" dirty="0">
              <a:solidFill>
                <a:schemeClr val="bg1">
                  <a:lumMod val="75000"/>
                </a:schemeClr>
              </a:solidFill>
              <a:effectLst>
                <a:outerShdw blurRad="38100" dist="38100" dir="2700000" algn="tl">
                  <a:srgbClr val="C0C0C0"/>
                </a:outerShdw>
              </a:effectLst>
              <a:latin typeface="+mj-lt"/>
              <a:ea typeface="ＭＳ Ｐゴシック" pitchFamily="50" charset="-128"/>
              <a:cs typeface="Arial" pitchFamily="34" charset="0"/>
            </a:endParaRPr>
          </a:p>
          <a:p>
            <a:pPr>
              <a:defRPr/>
            </a:pPr>
            <a:r>
              <a:rPr lang="en-US" sz="2000" dirty="0">
                <a:solidFill>
                  <a:schemeClr val="bg1">
                    <a:lumMod val="75000"/>
                  </a:schemeClr>
                </a:solidFill>
                <a:effectLst>
                  <a:outerShdw blurRad="38100" dist="38100" dir="2700000" algn="tl">
                    <a:srgbClr val="C0C0C0"/>
                  </a:outerShdw>
                </a:effectLst>
                <a:latin typeface="+mj-lt"/>
                <a:ea typeface="ＭＳ Ｐゴシック" pitchFamily="50" charset="-128"/>
                <a:cs typeface="Arial" pitchFamily="34" charset="0"/>
              </a:rPr>
              <a:t>01-JAN-2012 10:37:10  FIC-5001 FLOW LOW </a:t>
            </a:r>
            <a:r>
              <a:rPr lang="en-US" sz="2000" dirty="0" err="1">
                <a:solidFill>
                  <a:schemeClr val="bg1">
                    <a:lumMod val="75000"/>
                  </a:schemeClr>
                </a:solidFill>
                <a:effectLst>
                  <a:outerShdw blurRad="38100" dist="38100" dir="2700000" algn="tl">
                    <a:srgbClr val="C0C0C0"/>
                  </a:outerShdw>
                </a:effectLst>
                <a:latin typeface="+mj-lt"/>
                <a:ea typeface="ＭＳ Ｐゴシック" pitchFamily="50" charset="-128"/>
                <a:cs typeface="Arial" pitchFamily="34" charset="0"/>
              </a:rPr>
              <a:t>LOW</a:t>
            </a:r>
            <a:endParaRPr lang="en-US" sz="2000" dirty="0">
              <a:solidFill>
                <a:schemeClr val="bg1">
                  <a:lumMod val="75000"/>
                </a:schemeClr>
              </a:solidFill>
              <a:effectLst>
                <a:outerShdw blurRad="38100" dist="38100" dir="2700000" algn="tl">
                  <a:srgbClr val="C0C0C0"/>
                </a:outerShdw>
              </a:effectLst>
              <a:latin typeface="+mj-lt"/>
              <a:ea typeface="ＭＳ Ｐゴシック" pitchFamily="50" charset="-128"/>
              <a:cs typeface="Arial" pitchFamily="34" charset="0"/>
            </a:endParaRPr>
          </a:p>
          <a:p>
            <a:pPr>
              <a:defRPr/>
            </a:pPr>
            <a:endParaRPr lang="en-US" sz="2000" dirty="0">
              <a:effectLst>
                <a:outerShdw blurRad="38100" dist="38100" dir="2700000" algn="tl">
                  <a:srgbClr val="C0C0C0"/>
                </a:outerShdw>
              </a:effectLst>
              <a:latin typeface="+mj-lt"/>
              <a:ea typeface="ＭＳ Ｐゴシック" pitchFamily="50" charset="-128"/>
              <a:cs typeface="Arial" pitchFamily="34" charset="0"/>
            </a:endParaRPr>
          </a:p>
          <a:p>
            <a:pPr>
              <a:defRPr/>
            </a:pPr>
            <a:endParaRPr lang="en-US" sz="2000" dirty="0">
              <a:solidFill>
                <a:schemeClr val="bg1">
                  <a:lumMod val="75000"/>
                </a:schemeClr>
              </a:solidFill>
              <a:effectLst>
                <a:outerShdw blurRad="38100" dist="38100" dir="2700000" algn="tl">
                  <a:srgbClr val="C0C0C0"/>
                </a:outerShdw>
              </a:effectLst>
              <a:latin typeface="+mj-lt"/>
              <a:ea typeface="ＭＳ Ｐゴシック" pitchFamily="50" charset="-128"/>
              <a:cs typeface="Arial" pitchFamily="34" charset="0"/>
            </a:endParaRPr>
          </a:p>
          <a:p>
            <a:pPr>
              <a:defRPr/>
            </a:pPr>
            <a:endParaRPr lang="en-US" sz="2000" dirty="0">
              <a:effectLst>
                <a:outerShdw blurRad="38100" dist="38100" dir="2700000" algn="tl">
                  <a:srgbClr val="C0C0C0"/>
                </a:outerShdw>
              </a:effectLst>
              <a:latin typeface="+mj-lt"/>
              <a:ea typeface="ＭＳ Ｐゴシック" pitchFamily="50" charset="-128"/>
              <a:cs typeface="Arial" pitchFamily="34" charset="0"/>
            </a:endParaRPr>
          </a:p>
          <a:p>
            <a:pPr>
              <a:defRPr/>
            </a:pPr>
            <a:endParaRPr lang="en-US" sz="2000" dirty="0">
              <a:solidFill>
                <a:srgbClr val="FF0000"/>
              </a:solidFill>
              <a:effectLst>
                <a:outerShdw blurRad="38100" dist="38100" dir="2700000" algn="tl">
                  <a:srgbClr val="C0C0C0"/>
                </a:outerShdw>
              </a:effectLst>
              <a:latin typeface="+mj-lt"/>
              <a:ea typeface="ＭＳ Ｐゴシック" pitchFamily="50" charset="-128"/>
              <a:cs typeface="Arial" pitchFamily="34" charset="0"/>
            </a:endParaRPr>
          </a:p>
          <a:p>
            <a:pPr>
              <a:defRPr/>
            </a:pPr>
            <a:endParaRPr lang="en-US" sz="2000" dirty="0">
              <a:latin typeface="+mj-lt"/>
              <a:ea typeface="ＭＳ Ｐゴシック" pitchFamily="50" charset="-128"/>
              <a:cs typeface="Arial" pitchFamily="34" charset="0"/>
            </a:endParaRPr>
          </a:p>
        </p:txBody>
      </p:sp>
      <p:sp>
        <p:nvSpPr>
          <p:cNvPr id="4" name="AutoShape 21"/>
          <p:cNvSpPr>
            <a:spLocks noChangeArrowheads="1"/>
          </p:cNvSpPr>
          <p:nvPr/>
        </p:nvSpPr>
        <p:spPr bwMode="auto">
          <a:xfrm>
            <a:off x="1958433" y="3357949"/>
            <a:ext cx="5410200" cy="2102644"/>
          </a:xfrm>
          <a:prstGeom prst="roundRect">
            <a:avLst>
              <a:gd name="adj" fmla="val 16667"/>
            </a:avLst>
          </a:prstGeom>
          <a:solidFill>
            <a:srgbClr val="41A5B4"/>
          </a:solidFill>
          <a:ln w="9525">
            <a:solidFill>
              <a:srgbClr val="41A5B4"/>
            </a:solidFill>
            <a:round/>
            <a:headEnd/>
            <a:tailEnd/>
          </a:ln>
          <a:effectLst>
            <a:glow rad="139700">
              <a:srgbClr val="00CC99">
                <a:alpha val="40000"/>
              </a:srgbClr>
            </a:glow>
          </a:effectLst>
          <a:scene3d>
            <a:camera prst="orthographicFront"/>
            <a:lightRig rig="threePt" dir="t"/>
          </a:scene3d>
          <a:sp3d>
            <a:bevelT/>
          </a:sp3d>
        </p:spPr>
        <p:txBody>
          <a:bodyPr wrap="none" anchor="ctr"/>
          <a:lstStyle/>
          <a:p>
            <a:pPr algn="ctr">
              <a:defRPr/>
            </a:pPr>
            <a:endParaRPr lang="en-US" sz="1600" kern="0" dirty="0">
              <a:solidFill>
                <a:sysClr val="windowText" lastClr="000000"/>
              </a:solidFill>
              <a:latin typeface="+mj-lt"/>
              <a:ea typeface="ＭＳ Ｐゴシック" pitchFamily="50" charset="-128"/>
              <a:cs typeface="Arial" pitchFamily="34" charset="0"/>
            </a:endParaRPr>
          </a:p>
          <a:p>
            <a:pPr algn="ctr">
              <a:defRPr/>
            </a:pPr>
            <a:r>
              <a:rPr lang="en-US" sz="1600" kern="0" dirty="0">
                <a:solidFill>
                  <a:sysClr val="windowText" lastClr="000000"/>
                </a:solidFill>
                <a:latin typeface="+mj-lt"/>
                <a:ea typeface="ＭＳ Ｐゴシック" pitchFamily="50" charset="-128"/>
                <a:cs typeface="Arial" pitchFamily="34" charset="0"/>
              </a:rPr>
              <a:t>Time : 01-JAN-2012 10:27:34</a:t>
            </a:r>
          </a:p>
          <a:p>
            <a:pPr algn="ctr">
              <a:defRPr/>
            </a:pPr>
            <a:r>
              <a:rPr lang="en-US" sz="1600" kern="0" dirty="0">
                <a:solidFill>
                  <a:sysClr val="windowText" lastClr="000000"/>
                </a:solidFill>
                <a:latin typeface="+mj-lt"/>
                <a:ea typeface="ＭＳ Ｐゴシック" pitchFamily="50" charset="-128"/>
                <a:cs typeface="Arial" pitchFamily="34" charset="0"/>
              </a:rPr>
              <a:t>Please start both inlet cooling pump and raise pressure</a:t>
            </a:r>
          </a:p>
          <a:p>
            <a:pPr algn="ctr">
              <a:defRPr/>
            </a:pPr>
            <a:r>
              <a:rPr lang="en-US" sz="1600" kern="0" dirty="0">
                <a:solidFill>
                  <a:sysClr val="windowText" lastClr="000000"/>
                </a:solidFill>
                <a:latin typeface="+mj-lt"/>
                <a:ea typeface="ＭＳ Ｐゴシック" pitchFamily="50" charset="-128"/>
                <a:cs typeface="Arial" pitchFamily="34" charset="0"/>
              </a:rPr>
              <a:t> after TI-1002 comes normal.</a:t>
            </a:r>
          </a:p>
        </p:txBody>
      </p:sp>
      <p:sp>
        <p:nvSpPr>
          <p:cNvPr id="5" name="Rectangle 4"/>
          <p:cNvSpPr/>
          <p:nvPr/>
        </p:nvSpPr>
        <p:spPr bwMode="auto">
          <a:xfrm>
            <a:off x="2177508" y="3427007"/>
            <a:ext cx="5048250" cy="585787"/>
          </a:xfrm>
          <a:prstGeom prst="rect">
            <a:avLst/>
          </a:prstGeom>
          <a:solidFill>
            <a:srgbClr val="FFFFFF"/>
          </a:solidFill>
          <a:ln w="25400" cap="flat" cmpd="sng" algn="ctr">
            <a:solidFill>
              <a:srgbClr val="FF0000"/>
            </a:solidFill>
            <a:prstDash val="solid"/>
            <a:headEnd type="none" w="med" len="med"/>
            <a:tailEnd type="none" w="med" len="med"/>
          </a:ln>
          <a:effectLst/>
        </p:spPr>
        <p:txBody>
          <a:bodyPr/>
          <a:lstStyle/>
          <a:p>
            <a:pPr algn="ctr">
              <a:defRPr/>
            </a:pPr>
            <a:r>
              <a:rPr lang="en-US" sz="2000" kern="0" dirty="0">
                <a:solidFill>
                  <a:srgbClr val="000000"/>
                </a:solidFill>
                <a:latin typeface="+mj-lt"/>
                <a:ea typeface="ＭＳ Ｐゴシック"/>
                <a:cs typeface="Arial" pitchFamily="34" charset="0"/>
              </a:rPr>
              <a:t>Compressor  Likely to Trip </a:t>
            </a:r>
            <a:endParaRPr lang="en-US" sz="2000" kern="0" dirty="0">
              <a:solidFill>
                <a:srgbClr val="000000"/>
              </a:solidFill>
              <a:latin typeface="+mj-lt"/>
              <a:ea typeface="ＭＳ Ｐゴシック"/>
            </a:endParaRPr>
          </a:p>
        </p:txBody>
      </p:sp>
      <p:sp>
        <p:nvSpPr>
          <p:cNvPr id="6" name="Rectangle 5"/>
          <p:cNvSpPr/>
          <p:nvPr/>
        </p:nvSpPr>
        <p:spPr bwMode="auto">
          <a:xfrm rot="10800000" flipV="1">
            <a:off x="4496029" y="833822"/>
            <a:ext cx="3136411" cy="408299"/>
          </a:xfrm>
          <a:prstGeom prst="rect">
            <a:avLst/>
          </a:prstGeom>
          <a:solidFill>
            <a:srgbClr val="00FF99"/>
          </a:solidFill>
          <a:ln w="25400" cap="flat" cmpd="sng" algn="ctr">
            <a:solidFill>
              <a:srgbClr val="3333CC">
                <a:shade val="50000"/>
              </a:srgbClr>
            </a:solidFill>
            <a:prstDash val="solid"/>
            <a:headEnd type="none" w="med" len="med"/>
            <a:tailEnd type="none" w="med" len="med"/>
          </a:ln>
          <a:effectLst/>
        </p:spPr>
        <p:txBody>
          <a:bodyPr/>
          <a:lstStyle/>
          <a:p>
            <a:pPr>
              <a:defRPr/>
            </a:pPr>
            <a:r>
              <a:rPr lang="en-US" sz="2000" kern="0" dirty="0">
                <a:solidFill>
                  <a:srgbClr val="000000"/>
                </a:solidFill>
                <a:latin typeface="+mj-lt"/>
                <a:ea typeface="ＭＳ Ｐゴシック"/>
                <a:cs typeface="Arial" pitchFamily="34" charset="0"/>
              </a:rPr>
              <a:t>Sequence of Events Screen</a:t>
            </a:r>
          </a:p>
        </p:txBody>
      </p:sp>
      <p:sp>
        <p:nvSpPr>
          <p:cNvPr id="7" name="AutoShape 21"/>
          <p:cNvSpPr>
            <a:spLocks noChangeArrowheads="1"/>
          </p:cNvSpPr>
          <p:nvPr/>
        </p:nvSpPr>
        <p:spPr bwMode="auto">
          <a:xfrm>
            <a:off x="3020449" y="4455705"/>
            <a:ext cx="5410200" cy="1862956"/>
          </a:xfrm>
          <a:prstGeom prst="roundRect">
            <a:avLst>
              <a:gd name="adj" fmla="val 16667"/>
            </a:avLst>
          </a:prstGeom>
          <a:solidFill>
            <a:srgbClr val="41A5B4"/>
          </a:solidFill>
          <a:ln w="9525">
            <a:solidFill>
              <a:srgbClr val="41A5B4"/>
            </a:solidFill>
            <a:round/>
            <a:headEnd/>
            <a:tailEnd/>
          </a:ln>
          <a:effectLst>
            <a:glow rad="139700">
              <a:srgbClr val="00CC99">
                <a:alpha val="40000"/>
              </a:srgbClr>
            </a:glow>
          </a:effectLst>
          <a:scene3d>
            <a:camera prst="orthographicFront"/>
            <a:lightRig rig="threePt" dir="t"/>
          </a:scene3d>
          <a:sp3d>
            <a:bevelT/>
          </a:sp3d>
        </p:spPr>
        <p:txBody>
          <a:bodyPr wrap="none" anchor="ctr"/>
          <a:lstStyle/>
          <a:p>
            <a:pPr algn="ctr">
              <a:defRPr/>
            </a:pPr>
            <a:endParaRPr lang="en-US" sz="1600" kern="0" dirty="0">
              <a:solidFill>
                <a:sysClr val="windowText" lastClr="000000"/>
              </a:solidFill>
              <a:latin typeface="+mj-lt"/>
              <a:ea typeface="ＭＳ Ｐゴシック" pitchFamily="50" charset="-128"/>
              <a:cs typeface="Arial" pitchFamily="34" charset="0"/>
            </a:endParaRPr>
          </a:p>
          <a:p>
            <a:pPr algn="ctr">
              <a:defRPr/>
            </a:pPr>
            <a:r>
              <a:rPr lang="en-US" sz="1600" kern="0" dirty="0">
                <a:solidFill>
                  <a:sysClr val="windowText" lastClr="000000"/>
                </a:solidFill>
                <a:latin typeface="+mj-lt"/>
                <a:ea typeface="ＭＳ Ｐゴシック" pitchFamily="50" charset="-128"/>
                <a:cs typeface="Arial" pitchFamily="34" charset="0"/>
              </a:rPr>
              <a:t>Time : 01-JAN-2012 10:35:54</a:t>
            </a:r>
          </a:p>
          <a:p>
            <a:pPr algn="ctr">
              <a:defRPr/>
            </a:pPr>
            <a:r>
              <a:rPr lang="en-US" sz="1600" kern="0" dirty="0">
                <a:solidFill>
                  <a:sysClr val="windowText" lastClr="000000"/>
                </a:solidFill>
                <a:latin typeface="+mj-lt"/>
                <a:ea typeface="ＭＳ Ｐゴシック" pitchFamily="50" charset="-128"/>
                <a:cs typeface="Arial" pitchFamily="34" charset="0"/>
              </a:rPr>
              <a:t>Root cause of Compressor Trip : P-1003 Lube Oil Pump Stop</a:t>
            </a:r>
          </a:p>
        </p:txBody>
      </p:sp>
      <p:sp>
        <p:nvSpPr>
          <p:cNvPr id="8" name="Rectangle 7"/>
          <p:cNvSpPr/>
          <p:nvPr/>
        </p:nvSpPr>
        <p:spPr bwMode="auto">
          <a:xfrm>
            <a:off x="3239524" y="4524763"/>
            <a:ext cx="5048250" cy="700087"/>
          </a:xfrm>
          <a:prstGeom prst="rect">
            <a:avLst/>
          </a:prstGeom>
          <a:solidFill>
            <a:srgbClr val="FFFFFF"/>
          </a:solidFill>
          <a:ln w="25400" cap="flat" cmpd="sng" algn="ctr">
            <a:solidFill>
              <a:srgbClr val="FF0000"/>
            </a:solidFill>
            <a:prstDash val="solid"/>
            <a:headEnd type="none" w="med" len="med"/>
            <a:tailEnd type="none" w="med" len="med"/>
          </a:ln>
          <a:effectLst/>
        </p:spPr>
        <p:txBody>
          <a:bodyPr/>
          <a:lstStyle/>
          <a:p>
            <a:pPr algn="ctr">
              <a:defRPr/>
            </a:pPr>
            <a:r>
              <a:rPr lang="en-US" sz="2000" kern="0" dirty="0">
                <a:solidFill>
                  <a:srgbClr val="000000"/>
                </a:solidFill>
                <a:latin typeface="+mj-lt"/>
                <a:ea typeface="ＭＳ Ｐゴシック"/>
                <a:cs typeface="Arial" pitchFamily="34" charset="0"/>
              </a:rPr>
              <a:t>Compressor Trip due to P-1003 Lube oil pump stop</a:t>
            </a:r>
          </a:p>
          <a:p>
            <a:pPr algn="ctr">
              <a:defRPr/>
            </a:pPr>
            <a:endParaRPr lang="en-US" kern="0" dirty="0">
              <a:solidFill>
                <a:srgbClr val="000000"/>
              </a:solidFill>
              <a:latin typeface="+mj-lt"/>
              <a:ea typeface="ＭＳ Ｐゴシック"/>
            </a:endParaRPr>
          </a:p>
        </p:txBody>
      </p:sp>
      <p:sp>
        <p:nvSpPr>
          <p:cNvPr id="9" name="AutoShape 15"/>
          <p:cNvSpPr>
            <a:spLocks noChangeArrowheads="1"/>
          </p:cNvSpPr>
          <p:nvPr/>
        </p:nvSpPr>
        <p:spPr bwMode="auto">
          <a:xfrm>
            <a:off x="8705179" y="5024836"/>
            <a:ext cx="1678113" cy="726281"/>
          </a:xfrm>
          <a:prstGeom prst="plaque">
            <a:avLst>
              <a:gd name="adj" fmla="val 16667"/>
            </a:avLst>
          </a:prstGeom>
          <a:solidFill>
            <a:srgbClr val="FFC000"/>
          </a:solidFill>
          <a:ln w="9525">
            <a:solidFill>
              <a:srgbClr val="000000"/>
            </a:solidFill>
            <a:miter lim="800000"/>
            <a:headEnd/>
            <a:tailEnd/>
          </a:ln>
        </p:spPr>
        <p:txBody>
          <a:bodyPr wrap="none" anchor="ctr"/>
          <a:lstStyle/>
          <a:p>
            <a:pPr algn="ctr">
              <a:defRPr/>
            </a:pPr>
            <a:r>
              <a:rPr lang="en-US" kern="0" dirty="0">
                <a:solidFill>
                  <a:sysClr val="windowText" lastClr="000000"/>
                </a:solidFill>
                <a:latin typeface="+mj-lt"/>
                <a:cs typeface="Arial" charset="0"/>
              </a:rPr>
              <a:t>Generate</a:t>
            </a:r>
          </a:p>
          <a:p>
            <a:pPr algn="ctr">
              <a:defRPr/>
            </a:pPr>
            <a:r>
              <a:rPr lang="en-US" kern="0" dirty="0">
                <a:solidFill>
                  <a:sysClr val="windowText" lastClr="000000"/>
                </a:solidFill>
                <a:latin typeface="+mj-lt"/>
                <a:cs typeface="Arial" charset="0"/>
              </a:rPr>
              <a:t>SMS</a:t>
            </a:r>
          </a:p>
        </p:txBody>
      </p:sp>
      <p:sp>
        <p:nvSpPr>
          <p:cNvPr id="10" name="AutoShape 15"/>
          <p:cNvSpPr>
            <a:spLocks noChangeArrowheads="1"/>
          </p:cNvSpPr>
          <p:nvPr/>
        </p:nvSpPr>
        <p:spPr bwMode="auto">
          <a:xfrm>
            <a:off x="8719467" y="5824924"/>
            <a:ext cx="1744788" cy="725090"/>
          </a:xfrm>
          <a:prstGeom prst="plaque">
            <a:avLst>
              <a:gd name="adj" fmla="val 16667"/>
            </a:avLst>
          </a:prstGeom>
          <a:solidFill>
            <a:srgbClr val="FFC000"/>
          </a:solidFill>
          <a:ln w="9525">
            <a:solidFill>
              <a:srgbClr val="000000"/>
            </a:solidFill>
            <a:miter lim="800000"/>
            <a:headEnd/>
            <a:tailEnd/>
          </a:ln>
        </p:spPr>
        <p:txBody>
          <a:bodyPr wrap="none" anchor="ctr"/>
          <a:lstStyle/>
          <a:p>
            <a:pPr algn="ctr">
              <a:defRPr/>
            </a:pPr>
            <a:r>
              <a:rPr lang="en-US" kern="0" dirty="0">
                <a:solidFill>
                  <a:sysClr val="windowText" lastClr="000000"/>
                </a:solidFill>
                <a:latin typeface="+mj-lt"/>
                <a:cs typeface="Arial" charset="0"/>
              </a:rPr>
              <a:t>Generate</a:t>
            </a:r>
          </a:p>
          <a:p>
            <a:pPr algn="ctr">
              <a:defRPr/>
            </a:pPr>
            <a:r>
              <a:rPr lang="en-US" kern="0" dirty="0">
                <a:solidFill>
                  <a:sysClr val="windowText" lastClr="000000"/>
                </a:solidFill>
                <a:latin typeface="+mj-lt"/>
                <a:cs typeface="Arial" charset="0"/>
              </a:rPr>
              <a:t>email</a:t>
            </a:r>
          </a:p>
        </p:txBody>
      </p:sp>
      <p:sp>
        <p:nvSpPr>
          <p:cNvPr id="11" name="AutoShape 15"/>
          <p:cNvSpPr>
            <a:spLocks noChangeArrowheads="1"/>
          </p:cNvSpPr>
          <p:nvPr/>
        </p:nvSpPr>
        <p:spPr bwMode="auto">
          <a:xfrm>
            <a:off x="8614683" y="4236652"/>
            <a:ext cx="1811473" cy="726281"/>
          </a:xfrm>
          <a:prstGeom prst="plaque">
            <a:avLst>
              <a:gd name="adj" fmla="val 16667"/>
            </a:avLst>
          </a:prstGeom>
          <a:solidFill>
            <a:srgbClr val="FFC000"/>
          </a:solidFill>
          <a:ln w="9525">
            <a:solidFill>
              <a:srgbClr val="000000"/>
            </a:solidFill>
            <a:miter lim="800000"/>
            <a:headEnd/>
            <a:tailEnd/>
          </a:ln>
        </p:spPr>
        <p:txBody>
          <a:bodyPr wrap="none" anchor="ctr"/>
          <a:lstStyle/>
          <a:p>
            <a:pPr algn="ctr">
              <a:defRPr/>
            </a:pPr>
            <a:r>
              <a:rPr lang="en-US" kern="0" dirty="0">
                <a:solidFill>
                  <a:sysClr val="windowText" lastClr="000000"/>
                </a:solidFill>
                <a:latin typeface="+mj-lt"/>
                <a:cs typeface="Arial" charset="0"/>
              </a:rPr>
              <a:t>Generate</a:t>
            </a:r>
          </a:p>
          <a:p>
            <a:pPr algn="ctr">
              <a:defRPr/>
            </a:pPr>
            <a:r>
              <a:rPr lang="en-US" kern="0" dirty="0">
                <a:solidFill>
                  <a:sysClr val="windowText" lastClr="000000"/>
                </a:solidFill>
                <a:latin typeface="+mj-lt"/>
                <a:cs typeface="Arial" charset="0"/>
              </a:rPr>
              <a:t>Hooter/PA System</a:t>
            </a:r>
          </a:p>
        </p:txBody>
      </p:sp>
      <p:sp>
        <p:nvSpPr>
          <p:cNvPr id="12" name="Right Brace 11"/>
          <p:cNvSpPr/>
          <p:nvPr/>
        </p:nvSpPr>
        <p:spPr bwMode="auto">
          <a:xfrm>
            <a:off x="8178258" y="4058275"/>
            <a:ext cx="436424" cy="1329700"/>
          </a:xfrm>
          <a:prstGeom prst="rightBrac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200" b="1">
              <a:solidFill>
                <a:schemeClr val="tx2"/>
              </a:solidFill>
              <a:latin typeface="+mj-lt"/>
              <a:ea typeface="ＭＳ Ｐゴシック" pitchFamily="50" charset="-128"/>
            </a:endParaRPr>
          </a:p>
        </p:txBody>
      </p:sp>
      <p:sp>
        <p:nvSpPr>
          <p:cNvPr id="14" name="Title 1"/>
          <p:cNvSpPr>
            <a:spLocks noGrp="1"/>
          </p:cNvSpPr>
          <p:nvPr>
            <p:ph type="title"/>
          </p:nvPr>
        </p:nvSpPr>
        <p:spPr>
          <a:xfrm>
            <a:off x="3867934" y="56259"/>
            <a:ext cx="4746748" cy="669302"/>
          </a:xfrm>
        </p:spPr>
        <p:txBody>
          <a:bodyPr>
            <a:normAutofit fontScale="90000"/>
          </a:bodyPr>
          <a:lstStyle/>
          <a:p>
            <a:r>
              <a:rPr lang="en-IN" sz="3000" i="0" u="sng" dirty="0">
                <a:latin typeface="Montserrat" panose="00000500000000000000" pitchFamily="2" charset="0"/>
              </a:rPr>
              <a:t>LOGIC</a:t>
            </a:r>
            <a:r>
              <a:rPr lang="en-IN" i="0" u="sng" dirty="0">
                <a:latin typeface="Montserrat" panose="00000500000000000000" pitchFamily="2" charset="0"/>
              </a:rPr>
              <a:t> </a:t>
            </a:r>
            <a:r>
              <a:rPr lang="en-IN" sz="3000" i="0" u="sng" dirty="0">
                <a:latin typeface="Montserrat" panose="00000500000000000000" pitchFamily="2" charset="0"/>
              </a:rPr>
              <a:t>ENGINE EXAMPLE</a:t>
            </a:r>
            <a:endParaRPr lang="en-US" sz="3000" i="0" u="sng" dirty="0">
              <a:latin typeface="Montserrat" panose="00000500000000000000" pitchFamily="2" charset="0"/>
            </a:endParaRPr>
          </a:p>
        </p:txBody>
      </p:sp>
    </p:spTree>
    <p:extLst>
      <p:ext uri="{BB962C8B-B14F-4D97-AF65-F5344CB8AC3E}">
        <p14:creationId xmlns:p14="http://schemas.microsoft.com/office/powerpoint/2010/main" val="22988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39" presetID="2" presetClass="entr" presetSubtype="4"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63" presetID="2" presetClass="entr" presetSubtype="4"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67" presetID="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par>
                                <p:cTn id="71" presetID="2" presetClass="entr" presetSubtype="4"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par>
                                <p:cTn id="75" presetID="2" presetClass="entr" presetSubtype="4"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 calcmode="lin" valueType="num">
                                      <p:cBhvr additive="base">
                                        <p:cTn id="8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additive="base">
                                        <p:cTn id="8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additive="base">
                                        <p:cTn id="9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
                                            <p:txEl>
                                              <p:pRg st="12" end="12"/>
                                            </p:txEl>
                                          </p:spTgt>
                                        </p:tgtEl>
                                        <p:attrNameLst>
                                          <p:attrName>style.visibility</p:attrName>
                                        </p:attrNameLst>
                                      </p:cBhvr>
                                      <p:to>
                                        <p:strVal val="visible"/>
                                      </p:to>
                                    </p:set>
                                    <p:anim calcmode="lin" valueType="num">
                                      <p:cBhvr additive="base">
                                        <p:cTn id="9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2000" fill="hold"/>
                                        <p:tgtEl>
                                          <p:spTgt spid="12"/>
                                        </p:tgtEl>
                                        <p:attrNameLst>
                                          <p:attrName>ppt_x</p:attrName>
                                        </p:attrNameLst>
                                      </p:cBhvr>
                                      <p:tavLst>
                                        <p:tav tm="0">
                                          <p:val>
                                            <p:strVal val="1+#ppt_w/2"/>
                                          </p:val>
                                        </p:tav>
                                        <p:tav tm="100000">
                                          <p:val>
                                            <p:strVal val="#ppt_x"/>
                                          </p:val>
                                        </p:tav>
                                      </p:tavLst>
                                    </p:anim>
                                    <p:anim calcmode="lin" valueType="num">
                                      <p:cBhvr additive="base">
                                        <p:cTn id="10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167450" y="201216"/>
            <a:ext cx="6241593" cy="796953"/>
          </a:xfrm>
        </p:spPr>
        <p:txBody>
          <a:bodyPr vert="horz" lIns="91440" tIns="45720" rIns="91440" bIns="45720" rtlCol="0" anchor="ctr">
            <a:normAutofit fontScale="90000"/>
          </a:bodyPr>
          <a:lstStyle/>
          <a:p>
            <a:pPr algn="ctr"/>
            <a:r>
              <a:rPr lang="en-IN" sz="3000" i="0" u="sng" dirty="0">
                <a:latin typeface="Montserrat" panose="00000500000000000000" pitchFamily="2" charset="0"/>
              </a:rPr>
              <a:t>OPERATOR GUIDANCE MESSAGE</a:t>
            </a:r>
            <a:endParaRPr lang="en-US" sz="2800" b="0" i="0" u="sng" dirty="0">
              <a:latin typeface="Montserrat" panose="00000500000000000000" pitchFamily="2"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787" y="1549139"/>
            <a:ext cx="9345024" cy="4707208"/>
          </a:xfrm>
          <a:prstGeom prst="rect">
            <a:avLst/>
          </a:prstGeom>
          <a:ln>
            <a:solidFill>
              <a:srgbClr val="002060"/>
            </a:solidFill>
          </a:ln>
        </p:spPr>
      </p:pic>
      <p:sp>
        <p:nvSpPr>
          <p:cNvPr id="2" name="TextBox 1">
            <a:extLst>
              <a:ext uri="{FF2B5EF4-FFF2-40B4-BE49-F238E27FC236}">
                <a16:creationId xmlns:a16="http://schemas.microsoft.com/office/drawing/2014/main" id="{A44CD3D4-C444-A9E7-0587-78B4754CCE4C}"/>
              </a:ext>
            </a:extLst>
          </p:cNvPr>
          <p:cNvSpPr txBox="1"/>
          <p:nvPr/>
        </p:nvSpPr>
        <p:spPr>
          <a:xfrm>
            <a:off x="4015409" y="1081938"/>
            <a:ext cx="3419060" cy="369332"/>
          </a:xfrm>
          <a:prstGeom prst="rect">
            <a:avLst/>
          </a:prstGeom>
          <a:noFill/>
        </p:spPr>
        <p:txBody>
          <a:bodyPr wrap="square" rtlCol="0">
            <a:spAutoFit/>
          </a:bodyPr>
          <a:lstStyle/>
          <a:p>
            <a:pPr algn="ctr"/>
            <a:r>
              <a:rPr lang="en-IN" sz="1800" b="0" i="0" dirty="0">
                <a:latin typeface="Bahnschrift" panose="020B0502040204020203" pitchFamily="34" charset="0"/>
              </a:rPr>
              <a:t>Screen Pop-up</a:t>
            </a:r>
            <a:endParaRPr lang="en-IN" dirty="0"/>
          </a:p>
        </p:txBody>
      </p:sp>
    </p:spTree>
    <p:extLst>
      <p:ext uri="{BB962C8B-B14F-4D97-AF65-F5344CB8AC3E}">
        <p14:creationId xmlns:p14="http://schemas.microsoft.com/office/powerpoint/2010/main" val="216927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iling cabinet, design&#10;&#10;Description automatically generated">
            <a:extLst>
              <a:ext uri="{FF2B5EF4-FFF2-40B4-BE49-F238E27FC236}">
                <a16:creationId xmlns:a16="http://schemas.microsoft.com/office/drawing/2014/main" id="{AEC94608-8E18-D6DF-CEAD-E7ACD185898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59639" y="1724238"/>
            <a:ext cx="1209001" cy="1427018"/>
          </a:xfrm>
          <a:prstGeom prst="rect">
            <a:avLst/>
          </a:prstGeom>
        </p:spPr>
      </p:pic>
      <p:cxnSp>
        <p:nvCxnSpPr>
          <p:cNvPr id="7" name="Straight Connector 6">
            <a:extLst>
              <a:ext uri="{FF2B5EF4-FFF2-40B4-BE49-F238E27FC236}">
                <a16:creationId xmlns:a16="http://schemas.microsoft.com/office/drawing/2014/main" id="{E861BA6E-BB79-63D3-CD8A-F2DC5CEA8042}"/>
              </a:ext>
            </a:extLst>
          </p:cNvPr>
          <p:cNvCxnSpPr/>
          <p:nvPr/>
        </p:nvCxnSpPr>
        <p:spPr>
          <a:xfrm>
            <a:off x="3319601" y="3601528"/>
            <a:ext cx="28817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A6D025-02B8-99E7-0AE4-B8A0C26A664E}"/>
              </a:ext>
            </a:extLst>
          </p:cNvPr>
          <p:cNvCxnSpPr/>
          <p:nvPr/>
        </p:nvCxnSpPr>
        <p:spPr>
          <a:xfrm>
            <a:off x="4464139" y="2958860"/>
            <a:ext cx="0" cy="64266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descr="A picture containing meter, electronics&#10;&#10;Description automatically generated">
            <a:extLst>
              <a:ext uri="{FF2B5EF4-FFF2-40B4-BE49-F238E27FC236}">
                <a16:creationId xmlns:a16="http://schemas.microsoft.com/office/drawing/2014/main" id="{FF9B759A-29DF-606A-4480-B00864C86C0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64139" y="4051800"/>
            <a:ext cx="1514617" cy="1514617"/>
          </a:xfrm>
          <a:prstGeom prst="rect">
            <a:avLst/>
          </a:prstGeom>
        </p:spPr>
      </p:pic>
      <p:cxnSp>
        <p:nvCxnSpPr>
          <p:cNvPr id="14" name="Straight Connector 13">
            <a:extLst>
              <a:ext uri="{FF2B5EF4-FFF2-40B4-BE49-F238E27FC236}">
                <a16:creationId xmlns:a16="http://schemas.microsoft.com/office/drawing/2014/main" id="{7D5F7084-B1E3-4A73-C3BD-1EBB8C515F81}"/>
              </a:ext>
            </a:extLst>
          </p:cNvPr>
          <p:cNvCxnSpPr/>
          <p:nvPr/>
        </p:nvCxnSpPr>
        <p:spPr>
          <a:xfrm>
            <a:off x="5270739" y="3601528"/>
            <a:ext cx="0" cy="74618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6" name="Picture 15" descr="A white megaphone on a pole&#10;&#10;Description automatically generated with low confidence">
            <a:extLst>
              <a:ext uri="{FF2B5EF4-FFF2-40B4-BE49-F238E27FC236}">
                <a16:creationId xmlns:a16="http://schemas.microsoft.com/office/drawing/2014/main" id="{D7A93B53-11FA-7CC6-6F6B-B3AF2E98338C}"/>
              </a:ext>
            </a:extLst>
          </p:cNvPr>
          <p:cNvPicPr>
            <a:picLocks noChangeAspect="1"/>
          </p:cNvPicPr>
          <p:nvPr/>
        </p:nvPicPr>
        <p:blipFill rotWithShape="1">
          <a:blip r:embed="rId6">
            <a:clrChange>
              <a:clrFrom>
                <a:srgbClr val="3B6FC5"/>
              </a:clrFrom>
              <a:clrTo>
                <a:srgbClr val="3B6FC5">
                  <a:alpha val="0"/>
                </a:srgbClr>
              </a:clrTo>
            </a:clrChange>
            <a:grayscl/>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4526" t="24443" r="28201" b="12353"/>
          <a:stretch/>
        </p:blipFill>
        <p:spPr>
          <a:xfrm>
            <a:off x="7170779" y="4051800"/>
            <a:ext cx="1518229" cy="1354340"/>
          </a:xfrm>
          <a:prstGeom prst="rect">
            <a:avLst/>
          </a:prstGeom>
        </p:spPr>
      </p:pic>
      <p:sp>
        <p:nvSpPr>
          <p:cNvPr id="19" name="Freeform: Shape 18">
            <a:extLst>
              <a:ext uri="{FF2B5EF4-FFF2-40B4-BE49-F238E27FC236}">
                <a16:creationId xmlns:a16="http://schemas.microsoft.com/office/drawing/2014/main" id="{D0102E2D-BC5C-C1CE-97FA-27453BF82F35}"/>
              </a:ext>
            </a:extLst>
          </p:cNvPr>
          <p:cNvSpPr/>
          <p:nvPr/>
        </p:nvSpPr>
        <p:spPr>
          <a:xfrm>
            <a:off x="5589916" y="5218981"/>
            <a:ext cx="2070340" cy="345056"/>
          </a:xfrm>
          <a:custGeom>
            <a:avLst/>
            <a:gdLst>
              <a:gd name="connsiteX0" fmla="*/ 0 w 2070340"/>
              <a:gd name="connsiteY0" fmla="*/ 0 h 345056"/>
              <a:gd name="connsiteX1" fmla="*/ 0 w 2070340"/>
              <a:gd name="connsiteY1" fmla="*/ 345056 h 345056"/>
              <a:gd name="connsiteX2" fmla="*/ 2070340 w 2070340"/>
              <a:gd name="connsiteY2" fmla="*/ 345056 h 345056"/>
              <a:gd name="connsiteX3" fmla="*/ 2070340 w 2070340"/>
              <a:gd name="connsiteY3" fmla="*/ 25879 h 345056"/>
            </a:gdLst>
            <a:ahLst/>
            <a:cxnLst>
              <a:cxn ang="0">
                <a:pos x="connsiteX0" y="connsiteY0"/>
              </a:cxn>
              <a:cxn ang="0">
                <a:pos x="connsiteX1" y="connsiteY1"/>
              </a:cxn>
              <a:cxn ang="0">
                <a:pos x="connsiteX2" y="connsiteY2"/>
              </a:cxn>
              <a:cxn ang="0">
                <a:pos x="connsiteX3" y="connsiteY3"/>
              </a:cxn>
            </a:cxnLst>
            <a:rect l="l" t="t" r="r" b="b"/>
            <a:pathLst>
              <a:path w="2070340" h="345056">
                <a:moveTo>
                  <a:pt x="0" y="0"/>
                </a:moveTo>
                <a:lnTo>
                  <a:pt x="0" y="345056"/>
                </a:lnTo>
                <a:lnTo>
                  <a:pt x="2070340" y="345056"/>
                </a:lnTo>
                <a:lnTo>
                  <a:pt x="2070340" y="25879"/>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B145B389-3E28-4A66-D5AB-18143C94EA7F}"/>
              </a:ext>
            </a:extLst>
          </p:cNvPr>
          <p:cNvSpPr txBox="1"/>
          <p:nvPr/>
        </p:nvSpPr>
        <p:spPr>
          <a:xfrm>
            <a:off x="5199853" y="3280194"/>
            <a:ext cx="1001493" cy="369332"/>
          </a:xfrm>
          <a:prstGeom prst="rect">
            <a:avLst/>
          </a:prstGeom>
          <a:noFill/>
        </p:spPr>
        <p:txBody>
          <a:bodyPr wrap="none" rtlCol="0">
            <a:spAutoFit/>
          </a:bodyPr>
          <a:lstStyle/>
          <a:p>
            <a:r>
              <a:rPr lang="en-IN" dirty="0"/>
              <a:t>Ethernet</a:t>
            </a:r>
          </a:p>
        </p:txBody>
      </p:sp>
      <p:sp>
        <p:nvSpPr>
          <p:cNvPr id="21" name="TextBox 20">
            <a:extLst>
              <a:ext uri="{FF2B5EF4-FFF2-40B4-BE49-F238E27FC236}">
                <a16:creationId xmlns:a16="http://schemas.microsoft.com/office/drawing/2014/main" id="{C3DF8D33-743A-76B9-363B-373C46462735}"/>
              </a:ext>
            </a:extLst>
          </p:cNvPr>
          <p:cNvSpPr txBox="1"/>
          <p:nvPr/>
        </p:nvSpPr>
        <p:spPr>
          <a:xfrm>
            <a:off x="6169286" y="5564037"/>
            <a:ext cx="1504323" cy="369332"/>
          </a:xfrm>
          <a:prstGeom prst="rect">
            <a:avLst/>
          </a:prstGeom>
          <a:noFill/>
        </p:spPr>
        <p:txBody>
          <a:bodyPr wrap="none" rtlCol="0">
            <a:spAutoFit/>
          </a:bodyPr>
          <a:lstStyle/>
          <a:p>
            <a:r>
              <a:rPr lang="en-IN" dirty="0"/>
              <a:t>Digital Output</a:t>
            </a:r>
          </a:p>
        </p:txBody>
      </p:sp>
      <p:sp>
        <p:nvSpPr>
          <p:cNvPr id="22" name="TextBox 21">
            <a:extLst>
              <a:ext uri="{FF2B5EF4-FFF2-40B4-BE49-F238E27FC236}">
                <a16:creationId xmlns:a16="http://schemas.microsoft.com/office/drawing/2014/main" id="{6880A05D-A4BD-3BB0-7B83-22C4F0F625A2}"/>
              </a:ext>
            </a:extLst>
          </p:cNvPr>
          <p:cNvSpPr txBox="1"/>
          <p:nvPr/>
        </p:nvSpPr>
        <p:spPr>
          <a:xfrm>
            <a:off x="4292078" y="5278938"/>
            <a:ext cx="1202573" cy="646331"/>
          </a:xfrm>
          <a:prstGeom prst="rect">
            <a:avLst/>
          </a:prstGeom>
          <a:noFill/>
        </p:spPr>
        <p:txBody>
          <a:bodyPr wrap="none" rtlCol="0">
            <a:spAutoFit/>
          </a:bodyPr>
          <a:lstStyle/>
          <a:p>
            <a:r>
              <a:rPr lang="en-IN" sz="1200" dirty="0"/>
              <a:t>Adam Module / </a:t>
            </a:r>
          </a:p>
          <a:p>
            <a:r>
              <a:rPr lang="en-IN" sz="1200" dirty="0"/>
              <a:t>Controller / PLC</a:t>
            </a:r>
          </a:p>
          <a:p>
            <a:r>
              <a:rPr lang="en-IN" sz="1200" dirty="0"/>
              <a:t>(Modbus TCP)</a:t>
            </a:r>
          </a:p>
        </p:txBody>
      </p:sp>
      <p:sp>
        <p:nvSpPr>
          <p:cNvPr id="23" name="TextBox 22">
            <a:extLst>
              <a:ext uri="{FF2B5EF4-FFF2-40B4-BE49-F238E27FC236}">
                <a16:creationId xmlns:a16="http://schemas.microsoft.com/office/drawing/2014/main" id="{0D66C3DD-A6A5-43A5-E1E6-C40D8CE08261}"/>
              </a:ext>
            </a:extLst>
          </p:cNvPr>
          <p:cNvSpPr txBox="1"/>
          <p:nvPr/>
        </p:nvSpPr>
        <p:spPr>
          <a:xfrm>
            <a:off x="3483498" y="3071530"/>
            <a:ext cx="678391" cy="369332"/>
          </a:xfrm>
          <a:prstGeom prst="rect">
            <a:avLst/>
          </a:prstGeom>
          <a:noFill/>
        </p:spPr>
        <p:txBody>
          <a:bodyPr wrap="none" rtlCol="0">
            <a:spAutoFit/>
          </a:bodyPr>
          <a:lstStyle/>
          <a:p>
            <a:r>
              <a:rPr lang="en-IN" dirty="0"/>
              <a:t>AIMS</a:t>
            </a:r>
          </a:p>
        </p:txBody>
      </p:sp>
      <p:sp>
        <p:nvSpPr>
          <p:cNvPr id="4" name="TextBox 3">
            <a:extLst>
              <a:ext uri="{FF2B5EF4-FFF2-40B4-BE49-F238E27FC236}">
                <a16:creationId xmlns:a16="http://schemas.microsoft.com/office/drawing/2014/main" id="{D5F2E13E-7405-3AD8-9020-3FAC409ACD5C}"/>
              </a:ext>
            </a:extLst>
          </p:cNvPr>
          <p:cNvSpPr txBox="1"/>
          <p:nvPr/>
        </p:nvSpPr>
        <p:spPr>
          <a:xfrm>
            <a:off x="271601" y="345120"/>
            <a:ext cx="6096000" cy="646331"/>
          </a:xfrm>
          <a:prstGeom prst="rect">
            <a:avLst/>
          </a:prstGeom>
          <a:solidFill>
            <a:schemeClr val="accent6">
              <a:lumMod val="20000"/>
              <a:lumOff val="80000"/>
            </a:schemeClr>
          </a:solidFill>
        </p:spPr>
        <p:txBody>
          <a:bodyPr wrap="square">
            <a:spAutoFit/>
          </a:bodyPr>
          <a:lstStyle/>
          <a:p>
            <a:r>
              <a:rPr lang="en-US" sz="3600" b="1" dirty="0">
                <a:ln w="0"/>
                <a:solidFill>
                  <a:schemeClr val="accent6">
                    <a:lumMod val="50000"/>
                  </a:schemeClr>
                </a:solidFill>
              </a:rPr>
              <a:t> Hooter Connectivity</a:t>
            </a:r>
            <a:endParaRPr lang="en-IN" sz="3600" b="1" dirty="0">
              <a:solidFill>
                <a:schemeClr val="accent6">
                  <a:lumMod val="50000"/>
                </a:schemeClr>
              </a:solidFill>
            </a:endParaRPr>
          </a:p>
        </p:txBody>
      </p:sp>
    </p:spTree>
    <p:extLst>
      <p:ext uri="{BB962C8B-B14F-4D97-AF65-F5344CB8AC3E}">
        <p14:creationId xmlns:p14="http://schemas.microsoft.com/office/powerpoint/2010/main" val="4022323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81C85E-BA1E-4474-9763-317170FD6389}"/>
              </a:ext>
            </a:extLst>
          </p:cNvPr>
          <p:cNvSpPr txBox="1"/>
          <p:nvPr/>
        </p:nvSpPr>
        <p:spPr>
          <a:xfrm>
            <a:off x="483353" y="347061"/>
            <a:ext cx="10863262" cy="523220"/>
          </a:xfrm>
          <a:prstGeom prst="rect">
            <a:avLst/>
          </a:prstGeom>
          <a:noFill/>
        </p:spPr>
        <p:txBody>
          <a:bodyPr wrap="square" lIns="0" tIns="0" rIns="0" bIns="0" rtlCol="0">
            <a:spAutoFit/>
          </a:bodyPr>
          <a:lstStyle/>
          <a:p>
            <a:r>
              <a:rPr lang="en-IN" sz="3400" b="1" i="1" dirty="0">
                <a:solidFill>
                  <a:schemeClr val="bg1"/>
                </a:solidFill>
              </a:rPr>
              <a:t>ANALYTICS AND REPORTING</a:t>
            </a:r>
            <a:endParaRPr lang="en-US" sz="3400" b="1" i="1" dirty="0">
              <a:solidFill>
                <a:schemeClr val="bg1"/>
              </a:solidFill>
            </a:endParaRPr>
          </a:p>
        </p:txBody>
      </p:sp>
      <p:pic>
        <p:nvPicPr>
          <p:cNvPr id="3" name="Picture 2">
            <a:extLst>
              <a:ext uri="{FF2B5EF4-FFF2-40B4-BE49-F238E27FC236}">
                <a16:creationId xmlns:a16="http://schemas.microsoft.com/office/drawing/2014/main" id="{C30D3A47-3C1E-4F4F-859F-80CAAB52A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674" y="3202665"/>
            <a:ext cx="4762500" cy="1304925"/>
          </a:xfrm>
          <a:prstGeom prst="rect">
            <a:avLst/>
          </a:prstGeom>
        </p:spPr>
      </p:pic>
      <p:sp>
        <p:nvSpPr>
          <p:cNvPr id="4" name="TextBox 3">
            <a:extLst>
              <a:ext uri="{FF2B5EF4-FFF2-40B4-BE49-F238E27FC236}">
                <a16:creationId xmlns:a16="http://schemas.microsoft.com/office/drawing/2014/main" id="{08005022-EB84-4382-975B-EC7A37CC7A27}"/>
              </a:ext>
            </a:extLst>
          </p:cNvPr>
          <p:cNvSpPr txBox="1"/>
          <p:nvPr/>
        </p:nvSpPr>
        <p:spPr>
          <a:xfrm>
            <a:off x="483352" y="1237342"/>
            <a:ext cx="5612647" cy="4647426"/>
          </a:xfrm>
          <a:prstGeom prst="rect">
            <a:avLst/>
          </a:prstGeom>
          <a:noFill/>
        </p:spPr>
        <p:txBody>
          <a:bodyPr wrap="square" rtlCol="0">
            <a:spAutoFit/>
          </a:bodyPr>
          <a:lstStyle/>
          <a:p>
            <a:pPr marL="285750" indent="-285750">
              <a:buFont typeface="Wingdings" panose="05000000000000000000" pitchFamily="2" charset="2"/>
              <a:buChar char="ü"/>
            </a:pPr>
            <a:r>
              <a:rPr lang="en-IN" sz="2000" dirty="0">
                <a:solidFill>
                  <a:schemeClr val="tx2">
                    <a:lumMod val="50000"/>
                  </a:schemeClr>
                </a:solidFill>
              </a:rPr>
              <a:t>Process Alarms Analysis</a:t>
            </a:r>
          </a:p>
          <a:p>
            <a:pPr marL="742950" lvl="1" indent="-285750">
              <a:buFont typeface="Arial" panose="020B0604020202020204" pitchFamily="34" charset="0"/>
              <a:buChar char="•"/>
            </a:pPr>
            <a:r>
              <a:rPr lang="en-IN" dirty="0">
                <a:solidFill>
                  <a:srgbClr val="00B0F0"/>
                </a:solidFill>
              </a:rPr>
              <a:t>Key Performance Indicator</a:t>
            </a:r>
          </a:p>
          <a:p>
            <a:pPr marL="742950" lvl="1" indent="-285750" fontAlgn="t">
              <a:buFont typeface="Arial" panose="020B0604020202020204" pitchFamily="34" charset="0"/>
              <a:buChar char="•"/>
            </a:pPr>
            <a:r>
              <a:rPr lang="en-US" dirty="0">
                <a:solidFill>
                  <a:srgbClr val="00B0F0"/>
                </a:solidFill>
              </a:rPr>
              <a:t>Frequency Analysis</a:t>
            </a:r>
            <a:endParaRPr lang="en-IN" dirty="0">
              <a:solidFill>
                <a:srgbClr val="00B0F0"/>
              </a:solidFill>
            </a:endParaRPr>
          </a:p>
          <a:p>
            <a:pPr marL="742950" lvl="1" indent="-285750">
              <a:buFont typeface="Arial" panose="020B0604020202020204" pitchFamily="34" charset="0"/>
              <a:buChar char="•"/>
            </a:pPr>
            <a:r>
              <a:rPr lang="en-US" dirty="0">
                <a:solidFill>
                  <a:srgbClr val="00B0F0"/>
                </a:solidFill>
              </a:rPr>
              <a:t>Alarm Rate </a:t>
            </a:r>
          </a:p>
          <a:p>
            <a:pPr marL="742950" lvl="1" indent="-285750">
              <a:buFont typeface="Arial" panose="020B0604020202020204" pitchFamily="34" charset="0"/>
              <a:buChar char="•"/>
            </a:pPr>
            <a:r>
              <a:rPr lang="en-US" dirty="0">
                <a:solidFill>
                  <a:srgbClr val="00B0F0"/>
                </a:solidFill>
              </a:rPr>
              <a:t>Duration Analysis Report</a:t>
            </a:r>
            <a:endParaRPr lang="en-IN" dirty="0">
              <a:solidFill>
                <a:srgbClr val="00B0F0"/>
              </a:solidFill>
            </a:endParaRPr>
          </a:p>
          <a:p>
            <a:pPr marL="742950" lvl="1" indent="-285750">
              <a:buFont typeface="Arial" panose="020B0604020202020204" pitchFamily="34" charset="0"/>
              <a:buChar char="•"/>
            </a:pPr>
            <a:r>
              <a:rPr lang="en-US" dirty="0">
                <a:solidFill>
                  <a:srgbClr val="00B0F0"/>
                </a:solidFill>
              </a:rPr>
              <a:t>Alarm Tree Map</a:t>
            </a:r>
            <a:endParaRPr lang="en-IN" dirty="0">
              <a:solidFill>
                <a:srgbClr val="00B0F0"/>
              </a:solidFill>
            </a:endParaRPr>
          </a:p>
          <a:p>
            <a:pPr marL="742950" lvl="1" indent="-285750">
              <a:buFont typeface="Arial" panose="020B0604020202020204" pitchFamily="34" charset="0"/>
              <a:buChar char="•"/>
            </a:pPr>
            <a:r>
              <a:rPr lang="en-US" dirty="0">
                <a:solidFill>
                  <a:srgbClr val="00B0F0"/>
                </a:solidFill>
              </a:rPr>
              <a:t>Standing Alarms</a:t>
            </a:r>
            <a:endParaRPr lang="en-IN" dirty="0">
              <a:solidFill>
                <a:srgbClr val="00B0F0"/>
              </a:solidFill>
            </a:endParaRPr>
          </a:p>
          <a:p>
            <a:pPr marL="742950" lvl="1" indent="-285750" fontAlgn="t">
              <a:buFont typeface="Arial" panose="020B0604020202020204" pitchFamily="34" charset="0"/>
              <a:buChar char="•"/>
            </a:pPr>
            <a:r>
              <a:rPr lang="en-US" dirty="0">
                <a:solidFill>
                  <a:srgbClr val="00B0F0"/>
                </a:solidFill>
              </a:rPr>
              <a:t>Severity v/s Frequency Chart</a:t>
            </a:r>
            <a:endParaRPr lang="en-IN" dirty="0">
              <a:solidFill>
                <a:srgbClr val="00B0F0"/>
              </a:solidFill>
            </a:endParaRPr>
          </a:p>
          <a:p>
            <a:pPr marL="742950" lvl="1" indent="-285750" fontAlgn="t">
              <a:buFont typeface="Arial" panose="020B0604020202020204" pitchFamily="34" charset="0"/>
              <a:buChar char="•"/>
            </a:pPr>
            <a:r>
              <a:rPr lang="en-US" dirty="0">
                <a:solidFill>
                  <a:srgbClr val="00B0F0"/>
                </a:solidFill>
              </a:rPr>
              <a:t>Chattering Alarm Report</a:t>
            </a:r>
            <a:endParaRPr lang="en-IN" dirty="0">
              <a:solidFill>
                <a:srgbClr val="00B0F0"/>
              </a:solidFill>
            </a:endParaRPr>
          </a:p>
          <a:p>
            <a:pPr marL="742950" lvl="1" indent="-285750" fontAlgn="t">
              <a:buFont typeface="Arial" panose="020B0604020202020204" pitchFamily="34" charset="0"/>
              <a:buChar char="•"/>
            </a:pPr>
            <a:r>
              <a:rPr lang="en-US" dirty="0">
                <a:solidFill>
                  <a:srgbClr val="00B0F0"/>
                </a:solidFill>
              </a:rPr>
              <a:t>Duplication Alarm Report</a:t>
            </a:r>
            <a:endParaRPr lang="en-IN" dirty="0">
              <a:solidFill>
                <a:srgbClr val="00B0F0"/>
              </a:solidFill>
            </a:endParaRPr>
          </a:p>
          <a:p>
            <a:pPr marL="742950" lvl="1" indent="-285750" fontAlgn="t">
              <a:buFont typeface="Arial" panose="020B0604020202020204" pitchFamily="34" charset="0"/>
              <a:buChar char="•"/>
            </a:pPr>
            <a:r>
              <a:rPr lang="en-US" dirty="0">
                <a:solidFill>
                  <a:srgbClr val="00B0F0"/>
                </a:solidFill>
              </a:rPr>
              <a:t>Alarm Flood Report</a:t>
            </a:r>
            <a:endParaRPr lang="en-IN" dirty="0">
              <a:solidFill>
                <a:srgbClr val="00B0F0"/>
              </a:solidFill>
            </a:endParaRPr>
          </a:p>
          <a:p>
            <a:pPr marL="742950" lvl="1" indent="-285750" fontAlgn="t">
              <a:buFont typeface="Arial" panose="020B0604020202020204" pitchFamily="34" charset="0"/>
              <a:buChar char="•"/>
            </a:pPr>
            <a:r>
              <a:rPr lang="en-US" dirty="0">
                <a:solidFill>
                  <a:srgbClr val="00B0F0"/>
                </a:solidFill>
              </a:rPr>
              <a:t>Consequential Alarm Report</a:t>
            </a:r>
            <a:endParaRPr lang="en-IN" dirty="0">
              <a:solidFill>
                <a:srgbClr val="00B0F0"/>
              </a:solidFill>
            </a:endParaRPr>
          </a:p>
          <a:p>
            <a:pPr marL="742950" lvl="1" indent="-285750" fontAlgn="t">
              <a:buFont typeface="Arial" panose="020B0604020202020204" pitchFamily="34" charset="0"/>
              <a:buChar char="•"/>
            </a:pPr>
            <a:r>
              <a:rPr lang="en-US" dirty="0">
                <a:solidFill>
                  <a:srgbClr val="00B0F0"/>
                </a:solidFill>
              </a:rPr>
              <a:t>API Scatter Chart Report</a:t>
            </a:r>
          </a:p>
          <a:p>
            <a:pPr marL="285750" indent="-285750">
              <a:buFont typeface="Wingdings" panose="05000000000000000000" pitchFamily="2" charset="2"/>
              <a:buChar char="ü"/>
            </a:pPr>
            <a:r>
              <a:rPr lang="en-IN" sz="2000" dirty="0">
                <a:solidFill>
                  <a:schemeClr val="tx2">
                    <a:lumMod val="50000"/>
                  </a:schemeClr>
                </a:solidFill>
              </a:rPr>
              <a:t>Operator Action Reports</a:t>
            </a:r>
          </a:p>
          <a:p>
            <a:pPr marL="285750" indent="-285750">
              <a:buFont typeface="Wingdings" panose="05000000000000000000" pitchFamily="2" charset="2"/>
              <a:buChar char="ü"/>
            </a:pPr>
            <a:r>
              <a:rPr lang="en-IN" sz="2000" dirty="0">
                <a:solidFill>
                  <a:schemeClr val="tx2">
                    <a:lumMod val="50000"/>
                  </a:schemeClr>
                </a:solidFill>
              </a:rPr>
              <a:t>System Messages Logs</a:t>
            </a:r>
          </a:p>
          <a:p>
            <a:pPr marL="285750" indent="-285750">
              <a:buFont typeface="Wingdings" panose="05000000000000000000" pitchFamily="2" charset="2"/>
              <a:buChar char="ü"/>
            </a:pPr>
            <a:r>
              <a:rPr lang="en-IN" sz="2000" dirty="0">
                <a:solidFill>
                  <a:schemeClr val="tx2">
                    <a:lumMod val="50000"/>
                  </a:schemeClr>
                </a:solidFill>
              </a:rPr>
              <a:t>Configuration Analysis</a:t>
            </a:r>
          </a:p>
        </p:txBody>
      </p:sp>
      <p:sp>
        <p:nvSpPr>
          <p:cNvPr id="6" name="TextBox 5">
            <a:extLst>
              <a:ext uri="{FF2B5EF4-FFF2-40B4-BE49-F238E27FC236}">
                <a16:creationId xmlns:a16="http://schemas.microsoft.com/office/drawing/2014/main" id="{02734B05-6C81-36C9-CC87-728E19E65F20}"/>
              </a:ext>
            </a:extLst>
          </p:cNvPr>
          <p:cNvSpPr txBox="1"/>
          <p:nvPr/>
        </p:nvSpPr>
        <p:spPr>
          <a:xfrm>
            <a:off x="392271" y="360646"/>
            <a:ext cx="11316375" cy="584775"/>
          </a:xfrm>
          <a:prstGeom prst="rect">
            <a:avLst/>
          </a:prstGeom>
          <a:solidFill>
            <a:schemeClr val="tx2">
              <a:lumMod val="20000"/>
              <a:lumOff val="80000"/>
            </a:schemeClr>
          </a:solidFill>
        </p:spPr>
        <p:txBody>
          <a:bodyPr wrap="square">
            <a:spAutoFit/>
          </a:bodyPr>
          <a:lstStyle/>
          <a:p>
            <a:r>
              <a:rPr lang="en-IN" sz="3200" b="1" i="1" dirty="0">
                <a:solidFill>
                  <a:schemeClr val="accent6">
                    <a:lumMod val="50000"/>
                  </a:schemeClr>
                </a:solidFill>
              </a:rPr>
              <a:t>ANALYTICS AND REPORTING</a:t>
            </a:r>
            <a:endParaRPr lang="en-US" sz="3200" b="1" i="1" dirty="0">
              <a:solidFill>
                <a:schemeClr val="accent6">
                  <a:lumMod val="50000"/>
                </a:schemeClr>
              </a:solidFill>
            </a:endParaRPr>
          </a:p>
        </p:txBody>
      </p:sp>
    </p:spTree>
    <p:extLst>
      <p:ext uri="{BB962C8B-B14F-4D97-AF65-F5344CB8AC3E}">
        <p14:creationId xmlns:p14="http://schemas.microsoft.com/office/powerpoint/2010/main" val="244337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CD49AE-76A3-4854-A8DA-49A221B0749B}"/>
              </a:ext>
            </a:extLst>
          </p:cNvPr>
          <p:cNvSpPr txBox="1"/>
          <p:nvPr/>
        </p:nvSpPr>
        <p:spPr>
          <a:xfrm>
            <a:off x="228745" y="436015"/>
            <a:ext cx="11963255" cy="461665"/>
          </a:xfrm>
          <a:prstGeom prst="rect">
            <a:avLst/>
          </a:prstGeom>
          <a:noFill/>
        </p:spPr>
        <p:txBody>
          <a:bodyPr wrap="square" lIns="0" tIns="0" rIns="0" bIns="0" rtlCol="0">
            <a:spAutoFit/>
          </a:bodyPr>
          <a:lstStyle/>
          <a:p>
            <a:pPr algn="ctr"/>
            <a:r>
              <a:rPr lang="en-IN" sz="3000" b="1" u="sng" dirty="0">
                <a:solidFill>
                  <a:schemeClr val="tx2">
                    <a:lumMod val="50000"/>
                  </a:schemeClr>
                </a:solidFill>
                <a:latin typeface="Montserrat" panose="00000500000000000000" pitchFamily="2" charset="0"/>
              </a:rPr>
              <a:t>ALARM RATIONALIZATION WITH ASSESSMENT REPORT</a:t>
            </a:r>
            <a:endParaRPr lang="en-US" sz="3000" b="1" u="sng" dirty="0">
              <a:solidFill>
                <a:schemeClr val="tx2">
                  <a:lumMod val="50000"/>
                </a:schemeClr>
              </a:solidFill>
              <a:latin typeface="Montserrat" panose="00000500000000000000" pitchFamily="2" charset="0"/>
            </a:endParaRPr>
          </a:p>
        </p:txBody>
      </p:sp>
      <p:pic>
        <p:nvPicPr>
          <p:cNvPr id="4" name="Picture 3"/>
          <p:cNvPicPr>
            <a:picLocks noChangeAspect="1"/>
          </p:cNvPicPr>
          <p:nvPr/>
        </p:nvPicPr>
        <p:blipFill>
          <a:blip r:embed="rId2"/>
          <a:stretch>
            <a:fillRect/>
          </a:stretch>
        </p:blipFill>
        <p:spPr>
          <a:xfrm>
            <a:off x="78145" y="986615"/>
            <a:ext cx="11963254" cy="5694103"/>
          </a:xfrm>
          <a:prstGeom prst="rect">
            <a:avLst/>
          </a:prstGeom>
        </p:spPr>
      </p:pic>
      <p:sp>
        <p:nvSpPr>
          <p:cNvPr id="3" name="TextBox 2">
            <a:extLst>
              <a:ext uri="{FF2B5EF4-FFF2-40B4-BE49-F238E27FC236}">
                <a16:creationId xmlns:a16="http://schemas.microsoft.com/office/drawing/2014/main" id="{2CCDFA1A-AFEF-2CAF-E077-D8044240290D}"/>
              </a:ext>
            </a:extLst>
          </p:cNvPr>
          <p:cNvSpPr txBox="1"/>
          <p:nvPr/>
        </p:nvSpPr>
        <p:spPr>
          <a:xfrm>
            <a:off x="392872" y="0"/>
            <a:ext cx="11634999" cy="461665"/>
          </a:xfrm>
          <a:prstGeom prst="rect">
            <a:avLst/>
          </a:prstGeom>
          <a:solidFill>
            <a:schemeClr val="accent2">
              <a:lumMod val="40000"/>
              <a:lumOff val="60000"/>
            </a:schemeClr>
          </a:solidFill>
        </p:spPr>
        <p:txBody>
          <a:bodyPr wrap="square">
            <a:spAutoFit/>
          </a:bodyPr>
          <a:lstStyle/>
          <a:p>
            <a:pPr algn="ctr"/>
            <a:r>
              <a:rPr lang="en-US" sz="2400" b="1" i="0" u="sng" dirty="0">
                <a:latin typeface="Montserrat" panose="00000500000000000000" pitchFamily="2" charset="0"/>
              </a:rPr>
              <a:t>Sample of Excel Reports </a:t>
            </a:r>
            <a:endParaRPr lang="en-IN" sz="2400" b="1" dirty="0"/>
          </a:p>
        </p:txBody>
      </p:sp>
    </p:spTree>
    <p:extLst>
      <p:ext uri="{BB962C8B-B14F-4D97-AF65-F5344CB8AC3E}">
        <p14:creationId xmlns:p14="http://schemas.microsoft.com/office/powerpoint/2010/main" val="21537911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CD49AE-76A3-4854-A8DA-49A221B0749B}"/>
              </a:ext>
            </a:extLst>
          </p:cNvPr>
          <p:cNvSpPr txBox="1"/>
          <p:nvPr/>
        </p:nvSpPr>
        <p:spPr>
          <a:xfrm>
            <a:off x="171451" y="243504"/>
            <a:ext cx="11901280" cy="492443"/>
          </a:xfrm>
          <a:prstGeom prst="rect">
            <a:avLst/>
          </a:prstGeom>
          <a:noFill/>
        </p:spPr>
        <p:txBody>
          <a:bodyPr wrap="square" lIns="0" tIns="0" rIns="0" bIns="0" rtlCol="0">
            <a:spAutoFit/>
          </a:bodyPr>
          <a:lstStyle/>
          <a:p>
            <a:r>
              <a:rPr lang="en-IN" sz="3200" b="1" u="sng" dirty="0">
                <a:solidFill>
                  <a:schemeClr val="tx2">
                    <a:lumMod val="50000"/>
                  </a:schemeClr>
                </a:solidFill>
                <a:latin typeface="Montserrat" panose="00000500000000000000" pitchFamily="2" charset="0"/>
              </a:rPr>
              <a:t>ALARM RATIONALIZATION WITH ASSESSMENT REPORT</a:t>
            </a:r>
            <a:endParaRPr lang="en-US" sz="3200" b="1" u="sng" dirty="0">
              <a:solidFill>
                <a:schemeClr val="tx2">
                  <a:lumMod val="50000"/>
                </a:schemeClr>
              </a:solidFill>
              <a:latin typeface="Montserrat" panose="00000500000000000000" pitchFamily="2" charset="0"/>
            </a:endParaRPr>
          </a:p>
        </p:txBody>
      </p:sp>
      <p:pic>
        <p:nvPicPr>
          <p:cNvPr id="2" name="Picture 1"/>
          <p:cNvPicPr>
            <a:picLocks noChangeAspect="1"/>
          </p:cNvPicPr>
          <p:nvPr/>
        </p:nvPicPr>
        <p:blipFill>
          <a:blip r:embed="rId3"/>
          <a:stretch>
            <a:fillRect/>
          </a:stretch>
        </p:blipFill>
        <p:spPr>
          <a:xfrm>
            <a:off x="171450" y="957651"/>
            <a:ext cx="10047779" cy="5900349"/>
          </a:xfrm>
          <a:prstGeom prst="rect">
            <a:avLst/>
          </a:prstGeom>
        </p:spPr>
      </p:pic>
      <p:pic>
        <p:nvPicPr>
          <p:cNvPr id="3" name="Picture 2"/>
          <p:cNvPicPr>
            <a:picLocks noChangeAspect="1"/>
          </p:cNvPicPr>
          <p:nvPr/>
        </p:nvPicPr>
        <p:blipFill>
          <a:blip r:embed="rId4"/>
          <a:stretch>
            <a:fillRect/>
          </a:stretch>
        </p:blipFill>
        <p:spPr>
          <a:xfrm>
            <a:off x="3070798" y="2276669"/>
            <a:ext cx="9121202" cy="4581331"/>
          </a:xfrm>
          <a:prstGeom prst="rect">
            <a:avLst/>
          </a:prstGeom>
        </p:spPr>
      </p:pic>
    </p:spTree>
    <p:extLst>
      <p:ext uri="{BB962C8B-B14F-4D97-AF65-F5344CB8AC3E}">
        <p14:creationId xmlns:p14="http://schemas.microsoft.com/office/powerpoint/2010/main" val="7242972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592" y="261256"/>
            <a:ext cx="10515600" cy="621047"/>
          </a:xfrm>
        </p:spPr>
        <p:txBody>
          <a:bodyPr vert="horz" lIns="91440" tIns="45720" rIns="91440" bIns="45720" rtlCol="0" anchor="ctr">
            <a:normAutofit/>
          </a:bodyPr>
          <a:lstStyle/>
          <a:p>
            <a:pPr algn="ctr"/>
            <a:r>
              <a:rPr lang="en-IN" i="0" u="sng" dirty="0">
                <a:latin typeface="Montserrat" panose="00000500000000000000" pitchFamily="2" charset="0"/>
              </a:rPr>
              <a:t>Frequency Alarm Analysis - Report</a:t>
            </a:r>
          </a:p>
        </p:txBody>
      </p:sp>
      <p:pic>
        <p:nvPicPr>
          <p:cNvPr id="3" name="Picture 2"/>
          <p:cNvPicPr>
            <a:picLocks noChangeAspect="1"/>
          </p:cNvPicPr>
          <p:nvPr/>
        </p:nvPicPr>
        <p:blipFill>
          <a:blip r:embed="rId2"/>
          <a:stretch>
            <a:fillRect/>
          </a:stretch>
        </p:blipFill>
        <p:spPr>
          <a:xfrm>
            <a:off x="0" y="954541"/>
            <a:ext cx="8572500" cy="5210175"/>
          </a:xfrm>
          <a:prstGeom prst="rect">
            <a:avLst/>
          </a:prstGeom>
        </p:spPr>
      </p:pic>
      <p:pic>
        <p:nvPicPr>
          <p:cNvPr id="4" name="Picture 3"/>
          <p:cNvPicPr>
            <a:picLocks noChangeAspect="1"/>
          </p:cNvPicPr>
          <p:nvPr/>
        </p:nvPicPr>
        <p:blipFill>
          <a:blip r:embed="rId3"/>
          <a:stretch>
            <a:fillRect/>
          </a:stretch>
        </p:blipFill>
        <p:spPr>
          <a:xfrm>
            <a:off x="3113154" y="2743201"/>
            <a:ext cx="9078846" cy="4114800"/>
          </a:xfrm>
          <a:prstGeom prst="rect">
            <a:avLst/>
          </a:prstGeom>
        </p:spPr>
      </p:pic>
    </p:spTree>
    <p:extLst>
      <p:ext uri="{BB962C8B-B14F-4D97-AF65-F5344CB8AC3E}">
        <p14:creationId xmlns:p14="http://schemas.microsoft.com/office/powerpoint/2010/main" val="367254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9512" y="228438"/>
            <a:ext cx="10515600" cy="621047"/>
          </a:xfrm>
        </p:spPr>
        <p:txBody>
          <a:bodyPr>
            <a:normAutofit/>
          </a:bodyPr>
          <a:lstStyle/>
          <a:p>
            <a:pPr algn="ctr"/>
            <a:r>
              <a:rPr lang="en-US" i="0" u="sng" dirty="0">
                <a:latin typeface="Montserrat" panose="00000500000000000000" pitchFamily="2" charset="0"/>
              </a:rPr>
              <a:t>Sample of Excel Reports </a:t>
            </a:r>
            <a:endParaRPr lang="en-IN" i="0" u="sng" dirty="0">
              <a:latin typeface="Montserrat" panose="00000500000000000000" pitchFamily="2" charset="0"/>
            </a:endParaRPr>
          </a:p>
        </p:txBody>
      </p:sp>
      <p:pic>
        <p:nvPicPr>
          <p:cNvPr id="2" name="Picture 1"/>
          <p:cNvPicPr>
            <a:picLocks noChangeAspect="1"/>
          </p:cNvPicPr>
          <p:nvPr/>
        </p:nvPicPr>
        <p:blipFill>
          <a:blip r:embed="rId2"/>
          <a:stretch>
            <a:fillRect/>
          </a:stretch>
        </p:blipFill>
        <p:spPr>
          <a:xfrm>
            <a:off x="126137" y="989375"/>
            <a:ext cx="5591175" cy="4905375"/>
          </a:xfrm>
          <a:prstGeom prst="rect">
            <a:avLst/>
          </a:prstGeom>
        </p:spPr>
      </p:pic>
      <p:cxnSp>
        <p:nvCxnSpPr>
          <p:cNvPr id="12" name="Straight Arrow Connector 11"/>
          <p:cNvCxnSpPr>
            <a:cxnSpLocks noChangeShapeType="1"/>
          </p:cNvCxnSpPr>
          <p:nvPr/>
        </p:nvCxnSpPr>
        <p:spPr bwMode="auto">
          <a:xfrm flipH="1">
            <a:off x="6204858" y="1423851"/>
            <a:ext cx="587828" cy="0"/>
          </a:xfrm>
          <a:prstGeom prst="straightConnector1">
            <a:avLst/>
          </a:prstGeom>
          <a:noFill/>
          <a:ln w="63500" algn="ctr">
            <a:solidFill>
              <a:srgbClr val="92D050"/>
            </a:solidFill>
            <a:round/>
            <a:headEnd/>
            <a:tailEnd type="arrow" w="med" len="med"/>
          </a:ln>
          <a:extLst>
            <a:ext uri="{909E8E84-426E-40DD-AFC4-6F175D3DCCD1}">
              <a14:hiddenFill xmlns:a14="http://schemas.microsoft.com/office/drawing/2010/main">
                <a:noFill/>
              </a14:hiddenFill>
            </a:ext>
          </a:extLst>
        </p:spPr>
      </p:cxnSp>
      <p:sp>
        <p:nvSpPr>
          <p:cNvPr id="13" name="Rectangle 12"/>
          <p:cNvSpPr/>
          <p:nvPr/>
        </p:nvSpPr>
        <p:spPr>
          <a:xfrm>
            <a:off x="6962775" y="1239185"/>
            <a:ext cx="3330756" cy="369332"/>
          </a:xfrm>
          <a:prstGeom prst="rect">
            <a:avLst/>
          </a:prstGeom>
        </p:spPr>
        <p:txBody>
          <a:bodyPr wrap="square">
            <a:spAutoFit/>
          </a:bodyPr>
          <a:lstStyle/>
          <a:p>
            <a:r>
              <a:rPr lang="en-IN" dirty="0">
                <a:solidFill>
                  <a:schemeClr val="accent2">
                    <a:lumMod val="75000"/>
                  </a:schemeClr>
                </a:solidFill>
                <a:latin typeface="Bahnschrift" panose="020B0502040204020203" pitchFamily="34" charset="0"/>
                <a:ea typeface="Calibri" panose="020F0502020204030204" pitchFamily="34" charset="0"/>
                <a:cs typeface="Mangal" panose="02040503050203030202" pitchFamily="18" charset="0"/>
              </a:rPr>
              <a:t>First Up Alarm Report</a:t>
            </a:r>
          </a:p>
        </p:txBody>
      </p:sp>
      <p:pic>
        <p:nvPicPr>
          <p:cNvPr id="6" name="Picture 5"/>
          <p:cNvPicPr>
            <a:picLocks noChangeAspect="1"/>
          </p:cNvPicPr>
          <p:nvPr/>
        </p:nvPicPr>
        <p:blipFill>
          <a:blip r:embed="rId3"/>
          <a:stretch>
            <a:fillRect/>
          </a:stretch>
        </p:blipFill>
        <p:spPr>
          <a:xfrm>
            <a:off x="4695825" y="2124075"/>
            <a:ext cx="7496175" cy="4733925"/>
          </a:xfrm>
          <a:prstGeom prst="rect">
            <a:avLst/>
          </a:prstGeom>
        </p:spPr>
      </p:pic>
      <p:cxnSp>
        <p:nvCxnSpPr>
          <p:cNvPr id="14" name="Straight Arrow Connector 13"/>
          <p:cNvCxnSpPr>
            <a:cxnSpLocks noChangeShapeType="1"/>
          </p:cNvCxnSpPr>
          <p:nvPr/>
        </p:nvCxnSpPr>
        <p:spPr bwMode="auto">
          <a:xfrm>
            <a:off x="3827417" y="6392839"/>
            <a:ext cx="574765" cy="0"/>
          </a:xfrm>
          <a:prstGeom prst="straightConnector1">
            <a:avLst/>
          </a:prstGeom>
          <a:noFill/>
          <a:ln w="63500" algn="ctr">
            <a:solidFill>
              <a:srgbClr val="92D050"/>
            </a:solidFill>
            <a:round/>
            <a:headEnd/>
            <a:tailEnd type="arrow" w="med" len="med"/>
          </a:ln>
          <a:extLst>
            <a:ext uri="{909E8E84-426E-40DD-AFC4-6F175D3DCCD1}">
              <a14:hiddenFill xmlns:a14="http://schemas.microsoft.com/office/drawing/2010/main">
                <a:noFill/>
              </a14:hiddenFill>
            </a:ext>
          </a:extLst>
        </p:spPr>
      </p:cxnSp>
      <p:sp>
        <p:nvSpPr>
          <p:cNvPr id="15" name="Rectangle 14"/>
          <p:cNvSpPr/>
          <p:nvPr/>
        </p:nvSpPr>
        <p:spPr>
          <a:xfrm>
            <a:off x="757646" y="6191709"/>
            <a:ext cx="3069771" cy="369332"/>
          </a:xfrm>
          <a:prstGeom prst="rect">
            <a:avLst/>
          </a:prstGeom>
        </p:spPr>
        <p:txBody>
          <a:bodyPr wrap="square">
            <a:spAutoFit/>
          </a:bodyPr>
          <a:lstStyle/>
          <a:p>
            <a:pPr algn="r"/>
            <a:r>
              <a:rPr lang="en-IN" dirty="0">
                <a:solidFill>
                  <a:schemeClr val="accent2">
                    <a:lumMod val="75000"/>
                  </a:schemeClr>
                </a:solidFill>
                <a:latin typeface="Bahnschrift" panose="020B0502040204020203" pitchFamily="34" charset="0"/>
                <a:ea typeface="Calibri" panose="020F0502020204030204" pitchFamily="34" charset="0"/>
                <a:cs typeface="Mangal" panose="02040503050203030202" pitchFamily="18" charset="0"/>
              </a:rPr>
              <a:t>Group Suppression Report</a:t>
            </a:r>
          </a:p>
        </p:txBody>
      </p:sp>
    </p:spTree>
    <p:extLst>
      <p:ext uri="{BB962C8B-B14F-4D97-AF65-F5344CB8AC3E}">
        <p14:creationId xmlns:p14="http://schemas.microsoft.com/office/powerpoint/2010/main" val="3268477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1000" tmFilter="0, 0; .2, .5; .8, .5; 1, 0"/>
                                        <p:tgtEl>
                                          <p:spTgt spid="12"/>
                                        </p:tgtEl>
                                      </p:cBhvr>
                                    </p:animEffect>
                                    <p:animScale>
                                      <p:cBhvr>
                                        <p:cTn id="11" dur="500" autoRev="1" fill="hold"/>
                                        <p:tgtEl>
                                          <p:spTgt spid="12"/>
                                        </p:tgtEl>
                                      </p:cBhvr>
                                      <p:by x="105000" y="105000"/>
                                    </p:animScale>
                                  </p:childTnLst>
                                </p:cTn>
                              </p:par>
                              <p:par>
                                <p:cTn id="12" presetID="18" presetClass="entr" presetSubtype="12"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trips(downLeft)">
                                      <p:cBhvr>
                                        <p:cTn id="14" dur="500"/>
                                        <p:tgtEl>
                                          <p:spTgt spid="14"/>
                                        </p:tgtEl>
                                      </p:cBhvr>
                                    </p:animEffect>
                                  </p:childTnLst>
                                </p:cTn>
                              </p:par>
                            </p:childTnLst>
                          </p:cTn>
                        </p:par>
                        <p:par>
                          <p:cTn id="15" fill="hold">
                            <p:stCondLst>
                              <p:cond delay="1500"/>
                            </p:stCondLst>
                            <p:childTnLst>
                              <p:par>
                                <p:cTn id="16" presetID="26" presetClass="emph" presetSubtype="0" repeatCount="indefinite" fill="hold" nodeType="afterEffect">
                                  <p:stCondLst>
                                    <p:cond delay="0"/>
                                  </p:stCondLst>
                                  <p:childTnLst>
                                    <p:animEffect transition="out" filter="fade">
                                      <p:cBhvr>
                                        <p:cTn id="17" dur="1000" tmFilter="0, 0; .2, .5; .8, .5; 1, 0"/>
                                        <p:tgtEl>
                                          <p:spTgt spid="14"/>
                                        </p:tgtEl>
                                      </p:cBhvr>
                                    </p:animEffect>
                                    <p:animScale>
                                      <p:cBhvr>
                                        <p:cTn id="18" dur="500" autoRev="1" fill="hold"/>
                                        <p:tgtEl>
                                          <p:spTgt spid="14"/>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39" y="1622286"/>
            <a:ext cx="11822826" cy="4031873"/>
          </a:xfrm>
          <a:prstGeom prst="rect">
            <a:avLst/>
          </a:prstGeom>
        </p:spPr>
        <p:txBody>
          <a:bodyPr wrap="square">
            <a:spAutoFit/>
          </a:bodyPr>
          <a:lstStyle/>
          <a:p>
            <a:pPr marL="457200" indent="-457200" algn="just">
              <a:buFont typeface="Arial" panose="020B0604020202020204" pitchFamily="34" charset="0"/>
              <a:buChar char="•"/>
            </a:pPr>
            <a:r>
              <a:rPr lang="en-US" sz="3200" b="1" dirty="0">
                <a:latin typeface="Muli"/>
              </a:rPr>
              <a:t>X-Force AIMS </a:t>
            </a:r>
            <a:r>
              <a:rPr lang="en-US" sz="3200" dirty="0">
                <a:solidFill>
                  <a:srgbClr val="333333"/>
                </a:solidFill>
                <a:latin typeface="Muli"/>
              </a:rPr>
              <a:t>software has used cases in more than 500 installations all over India, in all major industries. </a:t>
            </a:r>
          </a:p>
          <a:p>
            <a:pPr marL="457200" indent="-457200" algn="just">
              <a:buFont typeface="Arial" panose="020B0604020202020204" pitchFamily="34" charset="0"/>
              <a:buChar char="•"/>
            </a:pPr>
            <a:endParaRPr lang="en-US" sz="3200" dirty="0">
              <a:solidFill>
                <a:srgbClr val="333333"/>
              </a:solidFill>
              <a:latin typeface="Muli"/>
            </a:endParaRPr>
          </a:p>
          <a:p>
            <a:pPr marL="457200" indent="-457200" algn="just">
              <a:buFont typeface="Arial" panose="020B0604020202020204" pitchFamily="34" charset="0"/>
              <a:buChar char="•"/>
            </a:pPr>
            <a:r>
              <a:rPr lang="en-US" sz="3200" b="1" dirty="0">
                <a:latin typeface="Muli"/>
              </a:rPr>
              <a:t>X-Force AIMS </a:t>
            </a:r>
            <a:r>
              <a:rPr lang="en-US" sz="3200" dirty="0">
                <a:solidFill>
                  <a:srgbClr val="333333"/>
                </a:solidFill>
                <a:latin typeface="Muli"/>
              </a:rPr>
              <a:t>is a high-performance application, to meet all the alarm and report capturing and analysis requirements.</a:t>
            </a:r>
          </a:p>
          <a:p>
            <a:pPr marL="457200" indent="-457200" algn="just">
              <a:buFont typeface="Arial" panose="020B0604020202020204" pitchFamily="34" charset="0"/>
              <a:buChar char="•"/>
            </a:pPr>
            <a:endParaRPr lang="en-US" sz="3200" dirty="0">
              <a:solidFill>
                <a:srgbClr val="333333"/>
              </a:solidFill>
              <a:latin typeface="Muli"/>
            </a:endParaRPr>
          </a:p>
          <a:p>
            <a:pPr marL="457200" indent="-457200" algn="just">
              <a:buFont typeface="Arial" panose="020B0604020202020204" pitchFamily="34" charset="0"/>
              <a:buChar char="•"/>
            </a:pPr>
            <a:r>
              <a:rPr lang="en-US" sz="3200" b="1" dirty="0">
                <a:latin typeface="Muli"/>
              </a:rPr>
              <a:t>X-Force AIMS </a:t>
            </a:r>
            <a:r>
              <a:rPr lang="en-US" sz="3200" dirty="0">
                <a:solidFill>
                  <a:srgbClr val="333333"/>
                </a:solidFill>
                <a:latin typeface="Muli"/>
              </a:rPr>
              <a:t>is a complete alarm, messages, event and report - handling package. </a:t>
            </a:r>
          </a:p>
        </p:txBody>
      </p:sp>
      <p:sp>
        <p:nvSpPr>
          <p:cNvPr id="4" name="Rectangle 3"/>
          <p:cNvSpPr/>
          <p:nvPr/>
        </p:nvSpPr>
        <p:spPr>
          <a:xfrm>
            <a:off x="3806621" y="514350"/>
            <a:ext cx="4296661" cy="707886"/>
          </a:xfrm>
          <a:prstGeom prst="rect">
            <a:avLst/>
          </a:prstGeom>
          <a:solidFill>
            <a:schemeClr val="accent4">
              <a:lumMod val="20000"/>
              <a:lumOff val="80000"/>
            </a:schemeClr>
          </a:solidFill>
        </p:spPr>
        <p:txBody>
          <a:bodyPr wrap="square">
            <a:spAutoFit/>
          </a:bodyPr>
          <a:lstStyle/>
          <a:p>
            <a:r>
              <a:rPr lang="en-US" sz="4000" b="1" dirty="0">
                <a:latin typeface="Muli"/>
              </a:rPr>
              <a:t>X-Force AIMS</a:t>
            </a:r>
            <a:endParaRPr lang="en-US" sz="4000" b="1" dirty="0"/>
          </a:p>
        </p:txBody>
      </p:sp>
    </p:spTree>
    <p:extLst>
      <p:ext uri="{BB962C8B-B14F-4D97-AF65-F5344CB8AC3E}">
        <p14:creationId xmlns:p14="http://schemas.microsoft.com/office/powerpoint/2010/main" val="184479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09600" y="131495"/>
            <a:ext cx="10515600" cy="621047"/>
          </a:xfrm>
        </p:spPr>
        <p:txBody>
          <a:bodyPr>
            <a:normAutofit/>
          </a:bodyPr>
          <a:lstStyle/>
          <a:p>
            <a:pPr algn="ctr"/>
            <a:r>
              <a:rPr lang="en-US" i="0" u="sng" dirty="0">
                <a:latin typeface="Montserrat" panose="00000500000000000000" pitchFamily="2" charset="0"/>
              </a:rPr>
              <a:t>Sample of Excel Reports </a:t>
            </a:r>
            <a:endParaRPr lang="en-IN" i="0" u="sng" dirty="0">
              <a:latin typeface="Montserrat" panose="00000500000000000000" pitchFamily="2" charset="0"/>
            </a:endParaRPr>
          </a:p>
        </p:txBody>
      </p:sp>
      <p:pic>
        <p:nvPicPr>
          <p:cNvPr id="3" name="Picture 2"/>
          <p:cNvPicPr>
            <a:picLocks noChangeAspect="1"/>
          </p:cNvPicPr>
          <p:nvPr/>
        </p:nvPicPr>
        <p:blipFill>
          <a:blip r:embed="rId2"/>
          <a:stretch>
            <a:fillRect/>
          </a:stretch>
        </p:blipFill>
        <p:spPr>
          <a:xfrm>
            <a:off x="0" y="959983"/>
            <a:ext cx="9639300" cy="4676775"/>
          </a:xfrm>
          <a:prstGeom prst="rect">
            <a:avLst/>
          </a:prstGeom>
        </p:spPr>
      </p:pic>
      <p:pic>
        <p:nvPicPr>
          <p:cNvPr id="4" name="Picture 3"/>
          <p:cNvPicPr>
            <a:picLocks noChangeAspect="1"/>
          </p:cNvPicPr>
          <p:nvPr/>
        </p:nvPicPr>
        <p:blipFill>
          <a:blip r:embed="rId3"/>
          <a:stretch>
            <a:fillRect/>
          </a:stretch>
        </p:blipFill>
        <p:spPr>
          <a:xfrm>
            <a:off x="4276725" y="2133600"/>
            <a:ext cx="7915275" cy="4724400"/>
          </a:xfrm>
          <a:prstGeom prst="rect">
            <a:avLst/>
          </a:prstGeom>
        </p:spPr>
      </p:pic>
      <p:cxnSp>
        <p:nvCxnSpPr>
          <p:cNvPr id="11" name="Straight Arrow Connector 10"/>
          <p:cNvCxnSpPr>
            <a:cxnSpLocks noChangeShapeType="1"/>
          </p:cNvCxnSpPr>
          <p:nvPr/>
        </p:nvCxnSpPr>
        <p:spPr bwMode="auto">
          <a:xfrm flipH="1">
            <a:off x="9627326" y="1546792"/>
            <a:ext cx="587828" cy="0"/>
          </a:xfrm>
          <a:prstGeom prst="straightConnector1">
            <a:avLst/>
          </a:prstGeom>
          <a:noFill/>
          <a:ln w="63500" algn="ctr">
            <a:solidFill>
              <a:srgbClr val="92D05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a:xfrm>
            <a:off x="10245906" y="1362126"/>
            <a:ext cx="1946094" cy="369332"/>
          </a:xfrm>
          <a:prstGeom prst="rect">
            <a:avLst/>
          </a:prstGeom>
        </p:spPr>
        <p:txBody>
          <a:bodyPr wrap="square">
            <a:spAutoFit/>
          </a:bodyPr>
          <a:lstStyle/>
          <a:p>
            <a:r>
              <a:rPr lang="en-IN" dirty="0">
                <a:solidFill>
                  <a:schemeClr val="accent2">
                    <a:lumMod val="75000"/>
                  </a:schemeClr>
                </a:solidFill>
                <a:latin typeface="Bahnschrift" panose="020B0502040204020203" pitchFamily="34" charset="0"/>
                <a:ea typeface="Calibri" panose="020F0502020204030204" pitchFamily="34" charset="0"/>
                <a:cs typeface="Mangal" panose="02040503050203030202" pitchFamily="18" charset="0"/>
              </a:rPr>
              <a:t>Override Report</a:t>
            </a:r>
          </a:p>
        </p:txBody>
      </p:sp>
      <p:cxnSp>
        <p:nvCxnSpPr>
          <p:cNvPr id="17" name="Straight Arrow Connector 16"/>
          <p:cNvCxnSpPr>
            <a:cxnSpLocks noChangeShapeType="1"/>
          </p:cNvCxnSpPr>
          <p:nvPr/>
        </p:nvCxnSpPr>
        <p:spPr bwMode="auto">
          <a:xfrm>
            <a:off x="3814354" y="6105457"/>
            <a:ext cx="574765" cy="0"/>
          </a:xfrm>
          <a:prstGeom prst="straightConnector1">
            <a:avLst/>
          </a:prstGeom>
          <a:noFill/>
          <a:ln w="63500" algn="ctr">
            <a:solidFill>
              <a:srgbClr val="92D050"/>
            </a:solidFill>
            <a:round/>
            <a:headEnd/>
            <a:tailEnd type="arrow" w="med" len="med"/>
          </a:ln>
          <a:extLst>
            <a:ext uri="{909E8E84-426E-40DD-AFC4-6F175D3DCCD1}">
              <a14:hiddenFill xmlns:a14="http://schemas.microsoft.com/office/drawing/2010/main">
                <a:noFill/>
              </a14:hiddenFill>
            </a:ext>
          </a:extLst>
        </p:spPr>
      </p:cxnSp>
      <p:sp>
        <p:nvSpPr>
          <p:cNvPr id="18" name="Rectangle 17"/>
          <p:cNvSpPr/>
          <p:nvPr/>
        </p:nvSpPr>
        <p:spPr>
          <a:xfrm>
            <a:off x="1084217" y="5920791"/>
            <a:ext cx="2730137" cy="369332"/>
          </a:xfrm>
          <a:prstGeom prst="rect">
            <a:avLst/>
          </a:prstGeom>
        </p:spPr>
        <p:txBody>
          <a:bodyPr wrap="square">
            <a:spAutoFit/>
          </a:bodyPr>
          <a:lstStyle/>
          <a:p>
            <a:pPr algn="r"/>
            <a:r>
              <a:rPr lang="en-IN" dirty="0">
                <a:solidFill>
                  <a:schemeClr val="accent2">
                    <a:lumMod val="75000"/>
                  </a:schemeClr>
                </a:solidFill>
                <a:latin typeface="Bahnschrift" panose="020B0502040204020203" pitchFamily="34" charset="0"/>
                <a:ea typeface="Calibri" panose="020F0502020204030204" pitchFamily="34" charset="0"/>
                <a:cs typeface="Mangal" panose="02040503050203030202" pitchFamily="18" charset="0"/>
              </a:rPr>
              <a:t>Alarm Shelving Report</a:t>
            </a:r>
          </a:p>
        </p:txBody>
      </p:sp>
    </p:spTree>
    <p:extLst>
      <p:ext uri="{BB962C8B-B14F-4D97-AF65-F5344CB8AC3E}">
        <p14:creationId xmlns:p14="http://schemas.microsoft.com/office/powerpoint/2010/main" val="28069609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1000" tmFilter="0, 0; .2, .5; .8, .5; 1, 0"/>
                                        <p:tgtEl>
                                          <p:spTgt spid="11"/>
                                        </p:tgtEl>
                                      </p:cBhvr>
                                    </p:animEffect>
                                    <p:animScale>
                                      <p:cBhvr>
                                        <p:cTn id="11" dur="500" autoRev="1" fill="hold"/>
                                        <p:tgtEl>
                                          <p:spTgt spid="11"/>
                                        </p:tgtEl>
                                      </p:cBhvr>
                                      <p:by x="105000" y="105000"/>
                                    </p:animScale>
                                  </p:childTnLst>
                                </p:cTn>
                              </p:par>
                              <p:par>
                                <p:cTn id="12" presetID="18" presetClass="entr" presetSubtype="1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strips(downLeft)">
                                      <p:cBhvr>
                                        <p:cTn id="14" dur="500"/>
                                        <p:tgtEl>
                                          <p:spTgt spid="17"/>
                                        </p:tgtEl>
                                      </p:cBhvr>
                                    </p:animEffect>
                                  </p:childTnLst>
                                </p:cTn>
                              </p:par>
                            </p:childTnLst>
                          </p:cTn>
                        </p:par>
                        <p:par>
                          <p:cTn id="15" fill="hold">
                            <p:stCondLst>
                              <p:cond delay="1500"/>
                            </p:stCondLst>
                            <p:childTnLst>
                              <p:par>
                                <p:cTn id="16" presetID="26" presetClass="emph" presetSubtype="0" repeatCount="indefinite" fill="hold" nodeType="afterEffect">
                                  <p:stCondLst>
                                    <p:cond delay="0"/>
                                  </p:stCondLst>
                                  <p:childTnLst>
                                    <p:animEffect transition="out" filter="fade">
                                      <p:cBhvr>
                                        <p:cTn id="17" dur="1000" tmFilter="0, 0; .2, .5; .8, .5; 1, 0"/>
                                        <p:tgtEl>
                                          <p:spTgt spid="17"/>
                                        </p:tgtEl>
                                      </p:cBhvr>
                                    </p:animEffect>
                                    <p:animScale>
                                      <p:cBhvr>
                                        <p:cTn id="18" dur="500" autoRev="1" fill="hold"/>
                                        <p:tgtEl>
                                          <p:spTgt spid="17"/>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7013B-E380-4B54-91DE-7487C2822C9D}"/>
              </a:ext>
            </a:extLst>
          </p:cNvPr>
          <p:cNvSpPr txBox="1"/>
          <p:nvPr/>
        </p:nvSpPr>
        <p:spPr>
          <a:xfrm>
            <a:off x="1859992" y="797862"/>
            <a:ext cx="9966543" cy="523220"/>
          </a:xfrm>
          <a:prstGeom prst="rect">
            <a:avLst/>
          </a:prstGeom>
          <a:noFill/>
        </p:spPr>
        <p:txBody>
          <a:bodyPr wrap="square" lIns="0" tIns="0" rIns="0" bIns="0" rtlCol="0">
            <a:spAutoFit/>
          </a:bodyPr>
          <a:lstStyle/>
          <a:p>
            <a:r>
              <a:rPr lang="en-IN" sz="3400" b="1" i="1" dirty="0">
                <a:solidFill>
                  <a:schemeClr val="tx2">
                    <a:lumMod val="50000"/>
                  </a:schemeClr>
                </a:solidFill>
              </a:rPr>
              <a:t>KEY PERFORMANCE INDICATOR</a:t>
            </a:r>
            <a:endParaRPr lang="en-US" sz="3400" b="1" i="1" dirty="0">
              <a:solidFill>
                <a:schemeClr val="tx2">
                  <a:lumMod val="50000"/>
                </a:schemeClr>
              </a:solidFill>
            </a:endParaRPr>
          </a:p>
        </p:txBody>
      </p:sp>
      <p:pic>
        <p:nvPicPr>
          <p:cNvPr id="3" name="Picture 1">
            <a:extLst>
              <a:ext uri="{FF2B5EF4-FFF2-40B4-BE49-F238E27FC236}">
                <a16:creationId xmlns:a16="http://schemas.microsoft.com/office/drawing/2014/main" id="{87A6B6DB-C540-41A2-A95D-6267D24A0A86}"/>
              </a:ext>
            </a:extLst>
          </p:cNvPr>
          <p:cNvPicPr>
            <a:picLocks noChangeArrowheads="1"/>
          </p:cNvPicPr>
          <p:nvPr/>
        </p:nvPicPr>
        <p:blipFill>
          <a:blip r:embed="rId2">
            <a:extLst>
              <a:ext uri="{28A0092B-C50C-407E-A947-70E740481C1C}">
                <a14:useLocalDpi xmlns:a14="http://schemas.microsoft.com/office/drawing/2010/main" val="0"/>
              </a:ext>
            </a:extLst>
          </a:blip>
          <a:srcRect b="1302"/>
          <a:stretch>
            <a:fillRect/>
          </a:stretch>
        </p:blipFill>
        <p:spPr bwMode="auto">
          <a:xfrm>
            <a:off x="1424564" y="1321082"/>
            <a:ext cx="9966543" cy="51940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929D6C-9CF2-9386-C0FC-D374C580DC25}"/>
              </a:ext>
            </a:extLst>
          </p:cNvPr>
          <p:cNvSpPr txBox="1"/>
          <p:nvPr/>
        </p:nvSpPr>
        <p:spPr>
          <a:xfrm>
            <a:off x="164368" y="81290"/>
            <a:ext cx="11863264" cy="523220"/>
          </a:xfrm>
          <a:prstGeom prst="rect">
            <a:avLst/>
          </a:prstGeom>
          <a:solidFill>
            <a:schemeClr val="accent2">
              <a:lumMod val="40000"/>
              <a:lumOff val="60000"/>
            </a:schemeClr>
          </a:solidFill>
          <a:ln>
            <a:solidFill>
              <a:schemeClr val="accent4"/>
            </a:solidFill>
          </a:ln>
        </p:spPr>
        <p:txBody>
          <a:bodyPr wrap="square" lIns="0" tIns="0" rIns="0" bIns="0" rtlCol="0">
            <a:spAutoFit/>
          </a:bodyPr>
          <a:lstStyle/>
          <a:p>
            <a:r>
              <a:rPr lang="en-IN" sz="3400" b="1" i="1" dirty="0">
                <a:solidFill>
                  <a:schemeClr val="tx2">
                    <a:lumMod val="50000"/>
                  </a:schemeClr>
                </a:solidFill>
              </a:rPr>
              <a:t>X-Force Alarm Analysis </a:t>
            </a:r>
            <a:endParaRPr lang="en-US" sz="3400" b="1" i="1" dirty="0">
              <a:solidFill>
                <a:schemeClr val="tx2">
                  <a:lumMod val="50000"/>
                </a:schemeClr>
              </a:solidFill>
            </a:endParaRPr>
          </a:p>
        </p:txBody>
      </p:sp>
    </p:spTree>
    <p:extLst>
      <p:ext uri="{BB962C8B-B14F-4D97-AF65-F5344CB8AC3E}">
        <p14:creationId xmlns:p14="http://schemas.microsoft.com/office/powerpoint/2010/main" val="3910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7013B-E380-4B54-91DE-7487C2822C9D}"/>
              </a:ext>
            </a:extLst>
          </p:cNvPr>
          <p:cNvSpPr txBox="1"/>
          <p:nvPr/>
        </p:nvSpPr>
        <p:spPr>
          <a:xfrm>
            <a:off x="1859993" y="444715"/>
            <a:ext cx="9966543" cy="523220"/>
          </a:xfrm>
          <a:prstGeom prst="rect">
            <a:avLst/>
          </a:prstGeom>
          <a:noFill/>
        </p:spPr>
        <p:txBody>
          <a:bodyPr wrap="square" lIns="0" tIns="0" rIns="0" bIns="0" rtlCol="0">
            <a:spAutoFit/>
          </a:bodyPr>
          <a:lstStyle/>
          <a:p>
            <a:r>
              <a:rPr lang="en-IN" sz="3400" b="1" i="1" dirty="0">
                <a:solidFill>
                  <a:schemeClr val="tx2">
                    <a:lumMod val="50000"/>
                  </a:schemeClr>
                </a:solidFill>
              </a:rPr>
              <a:t>REPORT - FREQUENCY ANALYSIS</a:t>
            </a:r>
          </a:p>
        </p:txBody>
      </p:sp>
      <p:pic>
        <p:nvPicPr>
          <p:cNvPr id="4" name="Picture 1">
            <a:extLst>
              <a:ext uri="{FF2B5EF4-FFF2-40B4-BE49-F238E27FC236}">
                <a16:creationId xmlns:a16="http://schemas.microsoft.com/office/drawing/2014/main" id="{39A98809-42D9-4408-8072-192F3B7390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93957" y="996639"/>
            <a:ext cx="8830958" cy="54166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48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7013B-E380-4B54-91DE-7487C2822C9D}"/>
              </a:ext>
            </a:extLst>
          </p:cNvPr>
          <p:cNvSpPr txBox="1"/>
          <p:nvPr/>
        </p:nvSpPr>
        <p:spPr>
          <a:xfrm>
            <a:off x="1859993" y="444715"/>
            <a:ext cx="9966543" cy="523220"/>
          </a:xfrm>
          <a:prstGeom prst="rect">
            <a:avLst/>
          </a:prstGeom>
          <a:noFill/>
        </p:spPr>
        <p:txBody>
          <a:bodyPr wrap="square" lIns="0" tIns="0" rIns="0" bIns="0" rtlCol="0">
            <a:spAutoFit/>
          </a:bodyPr>
          <a:lstStyle/>
          <a:p>
            <a:r>
              <a:rPr lang="en-IN" sz="3400" b="1" i="1" dirty="0">
                <a:solidFill>
                  <a:schemeClr val="tx2">
                    <a:lumMod val="50000"/>
                  </a:schemeClr>
                </a:solidFill>
              </a:rPr>
              <a:t>REPORT - STANDING ALARMS</a:t>
            </a:r>
          </a:p>
        </p:txBody>
      </p:sp>
      <p:pic>
        <p:nvPicPr>
          <p:cNvPr id="5" name="Picture 1">
            <a:extLst>
              <a:ext uri="{FF2B5EF4-FFF2-40B4-BE49-F238E27FC236}">
                <a16:creationId xmlns:a16="http://schemas.microsoft.com/office/drawing/2014/main" id="{5C8E61A1-9B3A-450E-9BE5-0125CA6119D6}"/>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23264" y="1198037"/>
            <a:ext cx="8640000" cy="540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22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7013B-E380-4B54-91DE-7487C2822C9D}"/>
              </a:ext>
            </a:extLst>
          </p:cNvPr>
          <p:cNvSpPr txBox="1"/>
          <p:nvPr/>
        </p:nvSpPr>
        <p:spPr>
          <a:xfrm>
            <a:off x="1859993" y="444715"/>
            <a:ext cx="9966543" cy="523220"/>
          </a:xfrm>
          <a:prstGeom prst="rect">
            <a:avLst/>
          </a:prstGeom>
          <a:noFill/>
        </p:spPr>
        <p:txBody>
          <a:bodyPr wrap="square" lIns="0" tIns="0" rIns="0" bIns="0" rtlCol="0">
            <a:spAutoFit/>
          </a:bodyPr>
          <a:lstStyle/>
          <a:p>
            <a:r>
              <a:rPr lang="en-IN" sz="3400" b="1" i="1" dirty="0">
                <a:solidFill>
                  <a:schemeClr val="tx2">
                    <a:lumMod val="50000"/>
                  </a:schemeClr>
                </a:solidFill>
              </a:rPr>
              <a:t>REPORT - DURATION ANALYSIS</a:t>
            </a:r>
          </a:p>
        </p:txBody>
      </p:sp>
      <p:pic>
        <p:nvPicPr>
          <p:cNvPr id="4" name="Picture 1">
            <a:extLst>
              <a:ext uri="{FF2B5EF4-FFF2-40B4-BE49-F238E27FC236}">
                <a16:creationId xmlns:a16="http://schemas.microsoft.com/office/drawing/2014/main" id="{54B39DD5-0366-4686-A71A-0030E699978E}"/>
              </a:ext>
            </a:extLst>
          </p:cNvPr>
          <p:cNvPicPr>
            <a:picLocks noChangeArrowheads="1"/>
          </p:cNvPicPr>
          <p:nvPr/>
        </p:nvPicPr>
        <p:blipFill rotWithShape="1">
          <a:blip r:embed="rId2">
            <a:extLst>
              <a:ext uri="{28A0092B-C50C-407E-A947-70E740481C1C}">
                <a14:useLocalDpi xmlns:a14="http://schemas.microsoft.com/office/drawing/2010/main" val="0"/>
              </a:ext>
            </a:extLst>
          </a:blip>
          <a:srcRect b="6098"/>
          <a:stretch/>
        </p:blipFill>
        <p:spPr bwMode="auto">
          <a:xfrm>
            <a:off x="2675755" y="1273629"/>
            <a:ext cx="8335017" cy="51259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243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7013B-E380-4B54-91DE-7487C2822C9D}"/>
              </a:ext>
            </a:extLst>
          </p:cNvPr>
          <p:cNvSpPr txBox="1"/>
          <p:nvPr/>
        </p:nvSpPr>
        <p:spPr>
          <a:xfrm>
            <a:off x="1859993" y="444715"/>
            <a:ext cx="10133739" cy="523220"/>
          </a:xfrm>
          <a:prstGeom prst="rect">
            <a:avLst/>
          </a:prstGeom>
          <a:noFill/>
        </p:spPr>
        <p:txBody>
          <a:bodyPr wrap="square" lIns="0" tIns="0" rIns="0" bIns="0" rtlCol="0">
            <a:spAutoFit/>
          </a:bodyPr>
          <a:lstStyle/>
          <a:p>
            <a:r>
              <a:rPr lang="en-IN" sz="3400" b="1" i="1" dirty="0">
                <a:solidFill>
                  <a:schemeClr val="tx2">
                    <a:lumMod val="50000"/>
                  </a:schemeClr>
                </a:solidFill>
              </a:rPr>
              <a:t>REPORT - CHATTERING ALARM </a:t>
            </a:r>
          </a:p>
        </p:txBody>
      </p:sp>
      <p:pic>
        <p:nvPicPr>
          <p:cNvPr id="5" name="Picture 1">
            <a:extLst>
              <a:ext uri="{FF2B5EF4-FFF2-40B4-BE49-F238E27FC236}">
                <a16:creationId xmlns:a16="http://schemas.microsoft.com/office/drawing/2014/main" id="{7D46BF1C-3700-4BFA-B855-EBFA4E5D3734}"/>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l="-413"/>
          <a:stretch/>
        </p:blipFill>
        <p:spPr bwMode="auto">
          <a:xfrm>
            <a:off x="2616444" y="1295399"/>
            <a:ext cx="8214771" cy="51211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670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7013B-E380-4B54-91DE-7487C2822C9D}"/>
              </a:ext>
            </a:extLst>
          </p:cNvPr>
          <p:cNvSpPr txBox="1"/>
          <p:nvPr/>
        </p:nvSpPr>
        <p:spPr>
          <a:xfrm>
            <a:off x="1859993" y="444715"/>
            <a:ext cx="10133739" cy="523220"/>
          </a:xfrm>
          <a:prstGeom prst="rect">
            <a:avLst/>
          </a:prstGeom>
          <a:noFill/>
        </p:spPr>
        <p:txBody>
          <a:bodyPr wrap="square" lIns="0" tIns="0" rIns="0" bIns="0" rtlCol="0">
            <a:spAutoFit/>
          </a:bodyPr>
          <a:lstStyle/>
          <a:p>
            <a:r>
              <a:rPr lang="en-IN" sz="3400" b="1" i="1" dirty="0">
                <a:solidFill>
                  <a:schemeClr val="tx2">
                    <a:lumMod val="50000"/>
                  </a:schemeClr>
                </a:solidFill>
              </a:rPr>
              <a:t>REPORT - ALARM FLOOD</a:t>
            </a:r>
          </a:p>
        </p:txBody>
      </p:sp>
      <p:pic>
        <p:nvPicPr>
          <p:cNvPr id="4" name="Picture 1">
            <a:extLst>
              <a:ext uri="{FF2B5EF4-FFF2-40B4-BE49-F238E27FC236}">
                <a16:creationId xmlns:a16="http://schemas.microsoft.com/office/drawing/2014/main" id="{2E6DCD9F-7B9C-439C-AD09-97A72531957E}"/>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59397" y="1195504"/>
            <a:ext cx="8734930" cy="53630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3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7013B-E380-4B54-91DE-7487C2822C9D}"/>
              </a:ext>
            </a:extLst>
          </p:cNvPr>
          <p:cNvSpPr txBox="1"/>
          <p:nvPr/>
        </p:nvSpPr>
        <p:spPr>
          <a:xfrm>
            <a:off x="1859993" y="444715"/>
            <a:ext cx="10133739" cy="523220"/>
          </a:xfrm>
          <a:prstGeom prst="rect">
            <a:avLst/>
          </a:prstGeom>
          <a:noFill/>
        </p:spPr>
        <p:txBody>
          <a:bodyPr wrap="square" lIns="0" tIns="0" rIns="0" bIns="0" rtlCol="0">
            <a:spAutoFit/>
          </a:bodyPr>
          <a:lstStyle/>
          <a:p>
            <a:r>
              <a:rPr lang="en-IN" sz="3400" b="1" i="1" dirty="0">
                <a:solidFill>
                  <a:schemeClr val="tx2">
                    <a:lumMod val="50000"/>
                  </a:schemeClr>
                </a:solidFill>
              </a:rPr>
              <a:t>REPORT - TREE MAP ANALYSIS</a:t>
            </a:r>
          </a:p>
        </p:txBody>
      </p:sp>
      <p:pic>
        <p:nvPicPr>
          <p:cNvPr id="5" name="Picture 4">
            <a:extLst>
              <a:ext uri="{FF2B5EF4-FFF2-40B4-BE49-F238E27FC236}">
                <a16:creationId xmlns:a16="http://schemas.microsoft.com/office/drawing/2014/main" id="{0F31FF38-BCCF-4BFA-849A-17FADA77B04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802790" y="1210999"/>
            <a:ext cx="8248143" cy="5279948"/>
          </a:xfrm>
          <a:prstGeom prst="rect">
            <a:avLst/>
          </a:prstGeom>
          <a:ln>
            <a:noFill/>
          </a:ln>
        </p:spPr>
      </p:pic>
    </p:spTree>
    <p:extLst>
      <p:ext uri="{BB962C8B-B14F-4D97-AF65-F5344CB8AC3E}">
        <p14:creationId xmlns:p14="http://schemas.microsoft.com/office/powerpoint/2010/main" val="733541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7013B-E380-4B54-91DE-7487C2822C9D}"/>
              </a:ext>
            </a:extLst>
          </p:cNvPr>
          <p:cNvSpPr txBox="1"/>
          <p:nvPr/>
        </p:nvSpPr>
        <p:spPr>
          <a:xfrm>
            <a:off x="1859993" y="444715"/>
            <a:ext cx="10133739" cy="523220"/>
          </a:xfrm>
          <a:prstGeom prst="rect">
            <a:avLst/>
          </a:prstGeom>
          <a:noFill/>
        </p:spPr>
        <p:txBody>
          <a:bodyPr wrap="square" lIns="0" tIns="0" rIns="0" bIns="0" rtlCol="0">
            <a:spAutoFit/>
          </a:bodyPr>
          <a:lstStyle/>
          <a:p>
            <a:r>
              <a:rPr lang="en-US" sz="3400" b="1" i="1" dirty="0">
                <a:solidFill>
                  <a:schemeClr val="tx2">
                    <a:lumMod val="50000"/>
                  </a:schemeClr>
                </a:solidFill>
              </a:rPr>
              <a:t>REPORT - SEVERITY V/S FREQUENCY CHART</a:t>
            </a:r>
          </a:p>
        </p:txBody>
      </p:sp>
      <p:pic>
        <p:nvPicPr>
          <p:cNvPr id="4" name="Picture 3">
            <a:extLst>
              <a:ext uri="{FF2B5EF4-FFF2-40B4-BE49-F238E27FC236}">
                <a16:creationId xmlns:a16="http://schemas.microsoft.com/office/drawing/2014/main" id="{2F8729EE-E62B-4943-9688-6813230606F4}"/>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78211" y="1101051"/>
            <a:ext cx="8766667" cy="52985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629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A7013B-E380-4B54-91DE-7487C2822C9D}"/>
              </a:ext>
            </a:extLst>
          </p:cNvPr>
          <p:cNvSpPr txBox="1"/>
          <p:nvPr/>
        </p:nvSpPr>
        <p:spPr>
          <a:xfrm>
            <a:off x="1859993" y="444715"/>
            <a:ext cx="10133739" cy="523220"/>
          </a:xfrm>
          <a:prstGeom prst="rect">
            <a:avLst/>
          </a:prstGeom>
          <a:noFill/>
        </p:spPr>
        <p:txBody>
          <a:bodyPr wrap="square" lIns="0" tIns="0" rIns="0" bIns="0" rtlCol="0">
            <a:spAutoFit/>
          </a:bodyPr>
          <a:lstStyle/>
          <a:p>
            <a:r>
              <a:rPr lang="en-US" sz="3400" b="1" i="1" dirty="0">
                <a:solidFill>
                  <a:schemeClr val="tx2">
                    <a:lumMod val="50000"/>
                  </a:schemeClr>
                </a:solidFill>
              </a:rPr>
              <a:t>REPORT - API SCATTER CHART – WEEKLY</a:t>
            </a:r>
          </a:p>
        </p:txBody>
      </p:sp>
      <p:pic>
        <p:nvPicPr>
          <p:cNvPr id="5" name="Picture 4">
            <a:extLst>
              <a:ext uri="{FF2B5EF4-FFF2-40B4-BE49-F238E27FC236}">
                <a16:creationId xmlns:a16="http://schemas.microsoft.com/office/drawing/2014/main" id="{B004C907-BD21-465B-813D-02367F2D41B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372681" y="1035820"/>
            <a:ext cx="8387926" cy="5377465"/>
          </a:xfrm>
          <a:prstGeom prst="rect">
            <a:avLst/>
          </a:prstGeom>
          <a:ln>
            <a:noFill/>
          </a:ln>
        </p:spPr>
      </p:pic>
    </p:spTree>
    <p:extLst>
      <p:ext uri="{BB962C8B-B14F-4D97-AF65-F5344CB8AC3E}">
        <p14:creationId xmlns:p14="http://schemas.microsoft.com/office/powerpoint/2010/main" val="341677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B735D9-F332-11DA-94CB-9248DC22851B}"/>
              </a:ext>
            </a:extLst>
          </p:cNvPr>
          <p:cNvSpPr txBox="1"/>
          <p:nvPr/>
        </p:nvSpPr>
        <p:spPr>
          <a:xfrm>
            <a:off x="493484" y="214477"/>
            <a:ext cx="10493829" cy="523220"/>
          </a:xfrm>
          <a:prstGeom prst="rect">
            <a:avLst/>
          </a:prstGeom>
          <a:solidFill>
            <a:schemeClr val="accent6">
              <a:lumMod val="20000"/>
              <a:lumOff val="80000"/>
            </a:schemeClr>
          </a:solidFill>
        </p:spPr>
        <p:txBody>
          <a:bodyPr wrap="square">
            <a:spAutoFit/>
          </a:bodyPr>
          <a:lstStyle/>
          <a:p>
            <a:r>
              <a:rPr lang="en-IN" sz="2800" b="1" i="0" u="none" strike="noStrike" baseline="0" dirty="0">
                <a:solidFill>
                  <a:srgbClr val="000000"/>
                </a:solidFill>
                <a:latin typeface="Segoe UI" panose="020B0502040204020203" pitchFamily="34" charset="0"/>
              </a:rPr>
              <a:t>X-Force AIMS provides </a:t>
            </a:r>
            <a:endParaRPr lang="en-IN" sz="2800" b="1" dirty="0"/>
          </a:p>
        </p:txBody>
      </p:sp>
      <p:sp>
        <p:nvSpPr>
          <p:cNvPr id="8" name="TextBox 7">
            <a:extLst>
              <a:ext uri="{FF2B5EF4-FFF2-40B4-BE49-F238E27FC236}">
                <a16:creationId xmlns:a16="http://schemas.microsoft.com/office/drawing/2014/main" id="{55C7A016-04B5-19A6-A43A-1838ED51D8F5}"/>
              </a:ext>
            </a:extLst>
          </p:cNvPr>
          <p:cNvSpPr txBox="1"/>
          <p:nvPr/>
        </p:nvSpPr>
        <p:spPr>
          <a:xfrm>
            <a:off x="493484" y="1296074"/>
            <a:ext cx="9913258" cy="5145639"/>
          </a:xfrm>
          <a:prstGeom prst="rect">
            <a:avLst/>
          </a:prstGeom>
          <a:solidFill>
            <a:schemeClr val="bg2"/>
          </a:solidFill>
        </p:spPr>
        <p:txBody>
          <a:bodyPr wrap="square">
            <a:spAutoFit/>
          </a:bodyPr>
          <a:lstStyle/>
          <a:p>
            <a:pPr marL="285750" indent="-285750">
              <a:lnSpc>
                <a:spcPct val="200000"/>
              </a:lnSpc>
              <a:buFont typeface="Arial" panose="020B0604020202020204" pitchFamily="34" charset="0"/>
              <a:buChar char="•"/>
            </a:pPr>
            <a:r>
              <a:rPr lang="en-IN" sz="2400" dirty="0">
                <a:latin typeface="Arial Rounded MT Bold" panose="020F0704030504030204" pitchFamily="34" charset="0"/>
              </a:rPr>
              <a:t>Printer replacement</a:t>
            </a:r>
          </a:p>
          <a:p>
            <a:pPr marL="285750" indent="-285750">
              <a:lnSpc>
                <a:spcPct val="200000"/>
              </a:lnSpc>
              <a:buFont typeface="Arial" panose="020B0604020202020204" pitchFamily="34" charset="0"/>
              <a:buChar char="•"/>
            </a:pPr>
            <a:r>
              <a:rPr lang="en-IN" sz="2400" dirty="0">
                <a:latin typeface="Arial Rounded MT Bold" panose="020F0704030504030204" pitchFamily="34" charset="0"/>
              </a:rPr>
              <a:t>Alarm viewing and analysis</a:t>
            </a:r>
          </a:p>
          <a:p>
            <a:pPr marL="285750" indent="-285750">
              <a:lnSpc>
                <a:spcPct val="200000"/>
              </a:lnSpc>
              <a:buFont typeface="Arial" panose="020B0604020202020204" pitchFamily="34" charset="0"/>
              <a:buChar char="•"/>
            </a:pPr>
            <a:r>
              <a:rPr lang="en-IN" sz="2400" dirty="0">
                <a:latin typeface="Arial Rounded MT Bold" panose="020F0704030504030204" pitchFamily="34" charset="0"/>
              </a:rPr>
              <a:t>Analytics Dashboard</a:t>
            </a:r>
          </a:p>
          <a:p>
            <a:pPr marL="285750" indent="-285750">
              <a:lnSpc>
                <a:spcPct val="200000"/>
              </a:lnSpc>
              <a:buFont typeface="Arial" panose="020B0604020202020204" pitchFamily="34" charset="0"/>
              <a:buChar char="•"/>
            </a:pPr>
            <a:r>
              <a:rPr lang="en-IN" sz="2400" dirty="0">
                <a:latin typeface="Arial Rounded MT Bold" panose="020F0704030504030204" pitchFamily="34" charset="0"/>
              </a:rPr>
              <a:t>Web Enabled Alarms and Reporting</a:t>
            </a:r>
          </a:p>
          <a:p>
            <a:pPr marL="285750" indent="-285750">
              <a:lnSpc>
                <a:spcPct val="200000"/>
              </a:lnSpc>
              <a:buFont typeface="Arial" panose="020B0604020202020204" pitchFamily="34" charset="0"/>
              <a:buChar char="•"/>
            </a:pPr>
            <a:r>
              <a:rPr lang="en-IN" sz="2400" dirty="0">
                <a:latin typeface="Arial Rounded MT Bold" panose="020F0704030504030204" pitchFamily="34" charset="0"/>
              </a:rPr>
              <a:t>E-mail and mobile/SMS notifications</a:t>
            </a:r>
          </a:p>
          <a:p>
            <a:pPr marL="285750" indent="-285750">
              <a:lnSpc>
                <a:spcPct val="200000"/>
              </a:lnSpc>
              <a:buFont typeface="Arial" panose="020B0604020202020204" pitchFamily="34" charset="0"/>
              <a:buChar char="•"/>
            </a:pPr>
            <a:r>
              <a:rPr lang="en-IN" sz="2400" dirty="0">
                <a:latin typeface="Arial Rounded MT Bold" panose="020F0704030504030204" pitchFamily="34" charset="0"/>
              </a:rPr>
              <a:t>Mobile Reporting</a:t>
            </a:r>
          </a:p>
          <a:p>
            <a:pPr marL="285750" indent="-285750">
              <a:lnSpc>
                <a:spcPct val="200000"/>
              </a:lnSpc>
              <a:buFont typeface="Arial" panose="020B0604020202020204" pitchFamily="34" charset="0"/>
              <a:buChar char="•"/>
            </a:pPr>
            <a:r>
              <a:rPr lang="en-IN" sz="2400" dirty="0">
                <a:latin typeface="Arial Rounded MT Bold" panose="020F0704030504030204" pitchFamily="34" charset="0"/>
              </a:rPr>
              <a:t>Compliance report as per EEMUA 191 Guidelines</a:t>
            </a:r>
          </a:p>
        </p:txBody>
      </p:sp>
    </p:spTree>
    <p:extLst>
      <p:ext uri="{BB962C8B-B14F-4D97-AF65-F5344CB8AC3E}">
        <p14:creationId xmlns:p14="http://schemas.microsoft.com/office/powerpoint/2010/main" val="49633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515600" cy="621047"/>
          </a:xfrm>
        </p:spPr>
        <p:txBody>
          <a:bodyPr>
            <a:noAutofit/>
          </a:bodyPr>
          <a:lstStyle/>
          <a:p>
            <a:r>
              <a:rPr lang="en-US" sz="3600" i="0" u="sng" dirty="0">
                <a:latin typeface="Montserrat" panose="00000500000000000000" pitchFamily="2" charset="0"/>
              </a:rPr>
              <a:t>Web Analytical Dashboard :</a:t>
            </a:r>
            <a:endParaRPr lang="en-IN" sz="3600" i="0" u="sng" dirty="0">
              <a:latin typeface="Montserrat" panose="00000500000000000000" pitchFamily="2" charset="0"/>
            </a:endParaRPr>
          </a:p>
        </p:txBody>
      </p:sp>
      <p:sp>
        <p:nvSpPr>
          <p:cNvPr id="10" name="Rectangle 9"/>
          <p:cNvSpPr/>
          <p:nvPr/>
        </p:nvSpPr>
        <p:spPr>
          <a:xfrm>
            <a:off x="161290" y="977664"/>
            <a:ext cx="2472152" cy="369332"/>
          </a:xfrm>
          <a:prstGeom prst="rect">
            <a:avLst/>
          </a:prstGeom>
        </p:spPr>
        <p:txBody>
          <a:bodyPr wrap="none">
            <a:spAutoFit/>
          </a:bodyPr>
          <a:lstStyle/>
          <a:p>
            <a:r>
              <a:rPr lang="en-IN" b="1" u="sng" dirty="0">
                <a:latin typeface="Bahnschrift" panose="020B0502040204020203" pitchFamily="34" charset="0"/>
                <a:ea typeface="Calibri" panose="020F0502020204030204" pitchFamily="34" charset="0"/>
                <a:cs typeface="Shruti"/>
              </a:rPr>
              <a:t>SITE KPI DASHBOARD</a:t>
            </a:r>
          </a:p>
        </p:txBody>
      </p:sp>
      <p:sp>
        <p:nvSpPr>
          <p:cNvPr id="11" name="Rectangle 10"/>
          <p:cNvSpPr/>
          <p:nvPr/>
        </p:nvSpPr>
        <p:spPr>
          <a:xfrm>
            <a:off x="254112" y="1308997"/>
            <a:ext cx="9483686" cy="392159"/>
          </a:xfrm>
          <a:prstGeom prst="rect">
            <a:avLst/>
          </a:prstGeom>
          <a:solidFill>
            <a:schemeClr val="accent5">
              <a:lumMod val="20000"/>
              <a:lumOff val="80000"/>
            </a:schemeClr>
          </a:solidFill>
        </p:spPr>
        <p:txBody>
          <a:bodyPr wrap="none">
            <a:spAutoFit/>
          </a:bodyPr>
          <a:lstStyle/>
          <a:p>
            <a:pPr algn="just">
              <a:lnSpc>
                <a:spcPct val="107000"/>
              </a:lnSpc>
              <a:spcBef>
                <a:spcPts val="200"/>
              </a:spcBef>
              <a:spcAft>
                <a:spcPts val="750"/>
              </a:spcAft>
            </a:pPr>
            <a:r>
              <a:rPr lang="en-IN" sz="2000" dirty="0">
                <a:solidFill>
                  <a:srgbClr val="FF0000"/>
                </a:solidFill>
                <a:latin typeface="Bahnschrift" panose="020B0502040204020203" pitchFamily="34" charset="0"/>
                <a:ea typeface="Times New Roman" panose="02020603050405020304" pitchFamily="18" charset="0"/>
                <a:cs typeface="Arial" panose="020B0604020202020204" pitchFamily="34" charset="0"/>
              </a:rPr>
              <a:t>All Location’s accessibility at single click- Centralized dashboard for Head Office </a:t>
            </a:r>
          </a:p>
        </p:txBody>
      </p:sp>
      <p:sp>
        <p:nvSpPr>
          <p:cNvPr id="16" name="Rectangle 15"/>
          <p:cNvSpPr/>
          <p:nvPr/>
        </p:nvSpPr>
        <p:spPr>
          <a:xfrm>
            <a:off x="6974109" y="318690"/>
            <a:ext cx="5049079" cy="646331"/>
          </a:xfrm>
          <a:prstGeom prst="rect">
            <a:avLst/>
          </a:prstGeom>
          <a:solidFill>
            <a:schemeClr val="accent4">
              <a:lumMod val="20000"/>
              <a:lumOff val="80000"/>
            </a:schemeClr>
          </a:solidFill>
        </p:spPr>
        <p:txBody>
          <a:bodyPr wrap="square">
            <a:spAutoFit/>
          </a:bodyPr>
          <a:lstStyle/>
          <a:p>
            <a:pPr algn="r"/>
            <a:r>
              <a:rPr lang="en-US" dirty="0">
                <a:solidFill>
                  <a:srgbClr val="C00000"/>
                </a:solidFill>
                <a:latin typeface="Bahnschrift" panose="020B0502040204020203" pitchFamily="34" charset="0"/>
              </a:rPr>
              <a:t>(Site KPI /  Plant Dashboard /  Daily Dashboard / Weekly Dashboard /  Monthly Dashboard)</a:t>
            </a:r>
            <a:endParaRPr lang="en-IN" dirty="0">
              <a:solidFill>
                <a:srgbClr val="C00000"/>
              </a:solidFill>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3137"/>
          <a:stretch/>
        </p:blipFill>
        <p:spPr bwMode="auto">
          <a:xfrm>
            <a:off x="1662833" y="1703613"/>
            <a:ext cx="9317872" cy="5131052"/>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703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515600" cy="621047"/>
          </a:xfrm>
        </p:spPr>
        <p:txBody>
          <a:bodyPr>
            <a:noAutofit/>
          </a:bodyPr>
          <a:lstStyle/>
          <a:p>
            <a:r>
              <a:rPr lang="en-US" sz="3600" i="0" u="sng" dirty="0">
                <a:latin typeface="Montserrat" panose="00000500000000000000" pitchFamily="2" charset="0"/>
              </a:rPr>
              <a:t>Web Analytical Dashboard :</a:t>
            </a:r>
            <a:endParaRPr lang="en-IN" sz="3600" i="0" u="sng" dirty="0">
              <a:latin typeface="Montserrat" panose="00000500000000000000" pitchFamily="2"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98210" y="1703613"/>
            <a:ext cx="10119179" cy="4403621"/>
          </a:xfrm>
          <a:prstGeom prst="rect">
            <a:avLst/>
          </a:prstGeom>
          <a:noFill/>
          <a:ln w="9525">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61290" y="977664"/>
            <a:ext cx="3793026" cy="369332"/>
          </a:xfrm>
          <a:prstGeom prst="rect">
            <a:avLst/>
          </a:prstGeom>
        </p:spPr>
        <p:txBody>
          <a:bodyPr wrap="none">
            <a:spAutoFit/>
          </a:bodyPr>
          <a:lstStyle/>
          <a:p>
            <a:r>
              <a:rPr lang="en-IN" b="1" u="sng" dirty="0">
                <a:latin typeface="Bahnschrift" panose="020B0502040204020203" pitchFamily="34" charset="0"/>
                <a:ea typeface="Calibri" panose="020F0502020204030204" pitchFamily="34" charset="0"/>
                <a:cs typeface="Shruti"/>
              </a:rPr>
              <a:t>SITE KPI DASHBOARD : Plant wise</a:t>
            </a:r>
          </a:p>
        </p:txBody>
      </p:sp>
      <p:sp>
        <p:nvSpPr>
          <p:cNvPr id="11" name="Rectangle 10"/>
          <p:cNvSpPr/>
          <p:nvPr/>
        </p:nvSpPr>
        <p:spPr>
          <a:xfrm>
            <a:off x="2942931" y="1340639"/>
            <a:ext cx="4972836" cy="369332"/>
          </a:xfrm>
          <a:prstGeom prst="rect">
            <a:avLst/>
          </a:prstGeom>
        </p:spPr>
        <p:txBody>
          <a:bodyPr wrap="none">
            <a:spAutoFit/>
          </a:bodyPr>
          <a:lstStyle/>
          <a:p>
            <a:pPr algn="just">
              <a:lnSpc>
                <a:spcPct val="107000"/>
              </a:lnSpc>
              <a:spcBef>
                <a:spcPts val="200"/>
              </a:spcBef>
              <a:spcAft>
                <a:spcPts val="750"/>
              </a:spcAft>
            </a:pPr>
            <a:r>
              <a:rPr lang="en-IN" dirty="0">
                <a:solidFill>
                  <a:srgbClr val="2E74B5"/>
                </a:solidFill>
                <a:latin typeface="Bahnschrift" panose="020B0502040204020203" pitchFamily="34" charset="0"/>
                <a:ea typeface="Times New Roman" panose="02020603050405020304" pitchFamily="18" charset="0"/>
                <a:cs typeface="Arial" panose="020B0604020202020204" pitchFamily="34" charset="0"/>
              </a:rPr>
              <a:t>Alarm Count per Plant/Day/Operating Position</a:t>
            </a: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023361" y="3526971"/>
            <a:ext cx="8168640" cy="3331029"/>
          </a:xfrm>
          <a:prstGeom prst="rect">
            <a:avLst/>
          </a:prstGeom>
          <a:noFill/>
          <a:ln w="9525">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13" name="Straight Arrow Connector 12"/>
          <p:cNvCxnSpPr>
            <a:cxnSpLocks noChangeShapeType="1"/>
          </p:cNvCxnSpPr>
          <p:nvPr/>
        </p:nvCxnSpPr>
        <p:spPr bwMode="auto">
          <a:xfrm flipV="1">
            <a:off x="3324360" y="6476566"/>
            <a:ext cx="699001" cy="3441"/>
          </a:xfrm>
          <a:prstGeom prst="straightConnector1">
            <a:avLst/>
          </a:prstGeom>
          <a:noFill/>
          <a:ln w="63500" algn="ctr">
            <a:solidFill>
              <a:srgbClr val="92D050"/>
            </a:solidFill>
            <a:round/>
            <a:headEnd/>
            <a:tailEnd type="arrow" w="med" len="med"/>
          </a:ln>
          <a:extLst>
            <a:ext uri="{909E8E84-426E-40DD-AFC4-6F175D3DCCD1}">
              <a14:hiddenFill xmlns:a14="http://schemas.microsoft.com/office/drawing/2010/main">
                <a:noFill/>
              </a14:hiddenFill>
            </a:ext>
          </a:extLst>
        </p:spPr>
      </p:cxnSp>
      <p:sp>
        <p:nvSpPr>
          <p:cNvPr id="14" name="Rectangle 13"/>
          <p:cNvSpPr/>
          <p:nvPr/>
        </p:nvSpPr>
        <p:spPr>
          <a:xfrm>
            <a:off x="735989" y="6309962"/>
            <a:ext cx="2749594" cy="307777"/>
          </a:xfrm>
          <a:prstGeom prst="rect">
            <a:avLst/>
          </a:prstGeom>
        </p:spPr>
        <p:txBody>
          <a:bodyPr wrap="square">
            <a:spAutoFit/>
          </a:bodyPr>
          <a:lstStyle/>
          <a:p>
            <a:r>
              <a:rPr lang="en-IN" sz="1400" dirty="0">
                <a:solidFill>
                  <a:schemeClr val="accent2">
                    <a:lumMod val="75000"/>
                  </a:schemeClr>
                </a:solidFill>
                <a:latin typeface="Bahnschrift" panose="020B0502040204020203" pitchFamily="34" charset="0"/>
                <a:ea typeface="Calibri" panose="020F0502020204030204" pitchFamily="34" charset="0"/>
                <a:cs typeface="Mangal" panose="02040503050203030202" pitchFamily="18" charset="0"/>
              </a:rPr>
              <a:t>Standing Alarm Summary (Site)</a:t>
            </a:r>
          </a:p>
        </p:txBody>
      </p:sp>
      <p:sp>
        <p:nvSpPr>
          <p:cNvPr id="16" name="Rectangle 15"/>
          <p:cNvSpPr/>
          <p:nvPr/>
        </p:nvSpPr>
        <p:spPr>
          <a:xfrm>
            <a:off x="6904382" y="358924"/>
            <a:ext cx="5287618" cy="646331"/>
          </a:xfrm>
          <a:prstGeom prst="rect">
            <a:avLst/>
          </a:prstGeom>
        </p:spPr>
        <p:txBody>
          <a:bodyPr wrap="square">
            <a:spAutoFit/>
          </a:bodyPr>
          <a:lstStyle/>
          <a:p>
            <a:pPr algn="r"/>
            <a:r>
              <a:rPr lang="en-US" dirty="0">
                <a:solidFill>
                  <a:srgbClr val="C00000"/>
                </a:solidFill>
                <a:latin typeface="Bahnschrift" panose="020B0502040204020203" pitchFamily="34" charset="0"/>
              </a:rPr>
              <a:t>(Site KPI /  Plant Dashboard /  Daily Dashboard / Weekly Dashboard /  Monthly Dashboard)</a:t>
            </a:r>
            <a:endParaRPr lang="en-IN" dirty="0">
              <a:solidFill>
                <a:srgbClr val="C00000"/>
              </a:solidFill>
            </a:endParaRPr>
          </a:p>
        </p:txBody>
      </p:sp>
    </p:spTree>
    <p:extLst>
      <p:ext uri="{BB962C8B-B14F-4D97-AF65-F5344CB8AC3E}">
        <p14:creationId xmlns:p14="http://schemas.microsoft.com/office/powerpoint/2010/main" val="23831653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1000" tmFilter="0, 0; .2, .5; .8, .5; 1, 0"/>
                                        <p:tgtEl>
                                          <p:spTgt spid="13"/>
                                        </p:tgtEl>
                                      </p:cBhvr>
                                    </p:animEffect>
                                    <p:animScale>
                                      <p:cBhvr>
                                        <p:cTn id="11" dur="500" autoRev="1" fill="hold"/>
                                        <p:tgtEl>
                                          <p:spTgt spid="13"/>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62609" y="200688"/>
            <a:ext cx="10515600" cy="621047"/>
          </a:xfrm>
        </p:spPr>
        <p:txBody>
          <a:bodyPr>
            <a:normAutofit/>
          </a:bodyPr>
          <a:lstStyle/>
          <a:p>
            <a:pPr algn="ctr"/>
            <a:r>
              <a:rPr lang="en-US" i="0" u="sng" dirty="0">
                <a:latin typeface="Montserrat" panose="00000500000000000000" pitchFamily="2" charset="0"/>
              </a:rPr>
              <a:t>Web Analytical Dashboard : Screens</a:t>
            </a:r>
            <a:endParaRPr lang="en-IN" i="0" u="sng" dirty="0">
              <a:latin typeface="Montserrat" panose="00000500000000000000" pitchFamily="2"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75226" y="1717203"/>
            <a:ext cx="8868773" cy="4357026"/>
          </a:xfrm>
          <a:prstGeom prst="rect">
            <a:avLst/>
          </a:prstGeom>
          <a:noFill/>
          <a:ln w="9525">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66283" y="984459"/>
            <a:ext cx="2297424" cy="369332"/>
          </a:xfrm>
          <a:prstGeom prst="rect">
            <a:avLst/>
          </a:prstGeom>
        </p:spPr>
        <p:txBody>
          <a:bodyPr wrap="none">
            <a:spAutoFit/>
          </a:bodyPr>
          <a:lstStyle/>
          <a:p>
            <a:r>
              <a:rPr lang="en-IN" b="1" u="sng" dirty="0">
                <a:latin typeface="Bahnschrift" panose="020B0502040204020203" pitchFamily="34" charset="0"/>
                <a:ea typeface="Calibri" panose="020F0502020204030204" pitchFamily="34" charset="0"/>
                <a:cs typeface="Shruti"/>
              </a:rPr>
              <a:t>PLANT DASHBOARD</a:t>
            </a:r>
            <a:endParaRPr lang="en-IN" dirty="0">
              <a:latin typeface="Bahnschrift" panose="020B0502040204020203" pitchFamily="34" charset="0"/>
            </a:endParaRPr>
          </a:p>
        </p:txBody>
      </p:sp>
      <p:sp>
        <p:nvSpPr>
          <p:cNvPr id="3" name="Rectangle 2"/>
          <p:cNvSpPr/>
          <p:nvPr/>
        </p:nvSpPr>
        <p:spPr>
          <a:xfrm>
            <a:off x="339407" y="1328507"/>
            <a:ext cx="1322798" cy="362215"/>
          </a:xfrm>
          <a:prstGeom prst="rect">
            <a:avLst/>
          </a:prstGeom>
        </p:spPr>
        <p:txBody>
          <a:bodyPr wrap="none">
            <a:spAutoFit/>
          </a:bodyPr>
          <a:lstStyle/>
          <a:p>
            <a:pPr algn="just">
              <a:lnSpc>
                <a:spcPct val="107000"/>
              </a:lnSpc>
              <a:spcBef>
                <a:spcPts val="200"/>
              </a:spcBef>
              <a:spcAft>
                <a:spcPts val="750"/>
              </a:spcAft>
            </a:pPr>
            <a:r>
              <a:rPr lang="en-US" dirty="0">
                <a:solidFill>
                  <a:srgbClr val="2E74B5"/>
                </a:solidFill>
                <a:latin typeface="Bahnschrift" panose="020B0502040204020203" pitchFamily="34" charset="0"/>
                <a:ea typeface="Times New Roman" panose="02020603050405020304" pitchFamily="18" charset="0"/>
                <a:cs typeface="Arial" panose="020B0604020202020204" pitchFamily="34" charset="0"/>
              </a:rPr>
              <a:t>KPI Details</a:t>
            </a:r>
            <a:endParaRPr lang="en-IN" dirty="0">
              <a:solidFill>
                <a:srgbClr val="2E74B5"/>
              </a:solidFill>
              <a:latin typeface="Bahnschrift" panose="020B0502040204020203" pitchFamily="34" charset="0"/>
              <a:ea typeface="Times New Roman" panose="02020603050405020304" pitchFamily="18" charset="0"/>
              <a:cs typeface="Arial" panose="020B0604020202020204" pitchFamily="34" charset="0"/>
            </a:endParaRP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3324451" y="3252153"/>
            <a:ext cx="8867549" cy="3605847"/>
          </a:xfrm>
          <a:prstGeom prst="rect">
            <a:avLst/>
          </a:prstGeom>
          <a:noFill/>
          <a:ln w="9525">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8831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89702" y="260014"/>
            <a:ext cx="10515600" cy="621047"/>
          </a:xfrm>
        </p:spPr>
        <p:txBody>
          <a:bodyPr>
            <a:normAutofit/>
          </a:bodyPr>
          <a:lstStyle/>
          <a:p>
            <a:pPr algn="ctr"/>
            <a:r>
              <a:rPr lang="en-US" i="0" u="sng" dirty="0">
                <a:latin typeface="Montserrat" panose="00000500000000000000" pitchFamily="2" charset="0"/>
              </a:rPr>
              <a:t>Web Analytical Dashboard : Screens</a:t>
            </a:r>
            <a:endParaRPr lang="en-IN" i="0" u="sng" dirty="0">
              <a:latin typeface="Montserrat" panose="00000500000000000000" pitchFamily="2" charset="0"/>
            </a:endParaRPr>
          </a:p>
        </p:txBody>
      </p:sp>
      <p:sp>
        <p:nvSpPr>
          <p:cNvPr id="2" name="Rectangle 1"/>
          <p:cNvSpPr/>
          <p:nvPr/>
        </p:nvSpPr>
        <p:spPr>
          <a:xfrm>
            <a:off x="166283" y="984459"/>
            <a:ext cx="2297424" cy="369332"/>
          </a:xfrm>
          <a:prstGeom prst="rect">
            <a:avLst/>
          </a:prstGeom>
        </p:spPr>
        <p:txBody>
          <a:bodyPr wrap="none">
            <a:spAutoFit/>
          </a:bodyPr>
          <a:lstStyle/>
          <a:p>
            <a:r>
              <a:rPr lang="en-IN" b="1" u="sng" dirty="0">
                <a:latin typeface="Bahnschrift" panose="020B0502040204020203" pitchFamily="34" charset="0"/>
                <a:ea typeface="Calibri" panose="020F0502020204030204" pitchFamily="34" charset="0"/>
                <a:cs typeface="Shruti"/>
              </a:rPr>
              <a:t>PLANT DASHBOARD</a:t>
            </a:r>
            <a:endParaRPr lang="en-IN" dirty="0">
              <a:latin typeface="Bahnschrift" panose="020B0502040204020203"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66283" y="1457189"/>
            <a:ext cx="5581374" cy="2592298"/>
          </a:xfrm>
          <a:prstGeom prst="rect">
            <a:avLst/>
          </a:prstGeom>
          <a:ln>
            <a:solidFill>
              <a:schemeClr val="accent5">
                <a:lumMod val="40000"/>
                <a:lumOff val="60000"/>
              </a:schemeClr>
            </a:solid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66283" y="4152885"/>
            <a:ext cx="5581374" cy="2600612"/>
          </a:xfrm>
          <a:prstGeom prst="rect">
            <a:avLst/>
          </a:prstGeom>
          <a:ln>
            <a:solidFill>
              <a:schemeClr val="accent5">
                <a:lumMod val="40000"/>
                <a:lumOff val="60000"/>
              </a:schemeClr>
            </a:solidFill>
          </a:ln>
        </p:spPr>
      </p:pic>
      <p:sp>
        <p:nvSpPr>
          <p:cNvPr id="5" name="Rectangle 4"/>
          <p:cNvSpPr/>
          <p:nvPr/>
        </p:nvSpPr>
        <p:spPr>
          <a:xfrm>
            <a:off x="1444376" y="6455491"/>
            <a:ext cx="3025187" cy="362215"/>
          </a:xfrm>
          <a:prstGeom prst="rect">
            <a:avLst/>
          </a:prstGeom>
        </p:spPr>
        <p:txBody>
          <a:bodyPr wrap="none">
            <a:spAutoFit/>
          </a:bodyPr>
          <a:lstStyle/>
          <a:p>
            <a:pPr lvl="0" algn="just">
              <a:lnSpc>
                <a:spcPct val="107000"/>
              </a:lnSpc>
              <a:spcBef>
                <a:spcPts val="200"/>
              </a:spcBef>
              <a:spcAft>
                <a:spcPts val="750"/>
              </a:spcAft>
            </a:pPr>
            <a:r>
              <a:rPr lang="en-US" dirty="0">
                <a:solidFill>
                  <a:srgbClr val="2E74B5"/>
                </a:solidFill>
                <a:latin typeface="Bahnschrift" panose="020B0502040204020203" pitchFamily="34" charset="0"/>
                <a:ea typeface="Times New Roman" panose="02020603050405020304" pitchFamily="18" charset="0"/>
                <a:cs typeface="Arial" panose="020B0604020202020204" pitchFamily="34" charset="0"/>
              </a:rPr>
              <a:t>Total Alarm Count per Hour</a:t>
            </a:r>
            <a:endParaRPr lang="en-IN" sz="1400" i="1" dirty="0">
              <a:solidFill>
                <a:srgbClr val="2E74B5"/>
              </a:solidFill>
              <a:effectLst/>
              <a:latin typeface="Bahnschrift" panose="020B0502040204020203" pitchFamily="34" charset="0"/>
              <a:ea typeface="Times New Roman" panose="02020603050405020304" pitchFamily="18" charset="0"/>
              <a:cs typeface="Shruti"/>
            </a:endParaRPr>
          </a:p>
        </p:txBody>
      </p:sp>
      <p:sp>
        <p:nvSpPr>
          <p:cNvPr id="10" name="Rectangle 9"/>
          <p:cNvSpPr/>
          <p:nvPr/>
        </p:nvSpPr>
        <p:spPr>
          <a:xfrm>
            <a:off x="536275" y="3687272"/>
            <a:ext cx="4841390" cy="362215"/>
          </a:xfrm>
          <a:prstGeom prst="rect">
            <a:avLst/>
          </a:prstGeom>
        </p:spPr>
        <p:txBody>
          <a:bodyPr wrap="none">
            <a:spAutoFit/>
          </a:bodyPr>
          <a:lstStyle/>
          <a:p>
            <a:pPr algn="just">
              <a:lnSpc>
                <a:spcPct val="107000"/>
              </a:lnSpc>
              <a:spcBef>
                <a:spcPts val="200"/>
              </a:spcBef>
              <a:spcAft>
                <a:spcPts val="750"/>
              </a:spcAft>
            </a:pPr>
            <a:r>
              <a:rPr lang="en-IN" dirty="0">
                <a:solidFill>
                  <a:srgbClr val="2E74B5"/>
                </a:solidFill>
                <a:latin typeface="Bahnschrift" panose="020B0502040204020203" pitchFamily="34" charset="0"/>
                <a:ea typeface="Times New Roman" panose="02020603050405020304" pitchFamily="18" charset="0"/>
                <a:cs typeface="Arial" panose="020B0604020202020204" pitchFamily="34" charset="0"/>
              </a:rPr>
              <a:t>Alarm Count Per Shift Per Operating Position</a:t>
            </a: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5956662" y="2562209"/>
            <a:ext cx="6087291" cy="2728248"/>
          </a:xfrm>
          <a:prstGeom prst="rect">
            <a:avLst/>
          </a:prstGeom>
          <a:ln>
            <a:solidFill>
              <a:schemeClr val="accent5">
                <a:lumMod val="40000"/>
                <a:lumOff val="60000"/>
              </a:schemeClr>
            </a:solidFill>
          </a:ln>
        </p:spPr>
      </p:pic>
      <p:sp>
        <p:nvSpPr>
          <p:cNvPr id="6" name="Rectangle 5"/>
          <p:cNvSpPr/>
          <p:nvPr/>
        </p:nvSpPr>
        <p:spPr>
          <a:xfrm>
            <a:off x="6509534" y="5348688"/>
            <a:ext cx="5277407" cy="369332"/>
          </a:xfrm>
          <a:prstGeom prst="rect">
            <a:avLst/>
          </a:prstGeom>
        </p:spPr>
        <p:txBody>
          <a:bodyPr wrap="none">
            <a:spAutoFit/>
          </a:bodyPr>
          <a:lstStyle/>
          <a:p>
            <a:pPr algn="just">
              <a:lnSpc>
                <a:spcPct val="107000"/>
              </a:lnSpc>
              <a:spcBef>
                <a:spcPts val="200"/>
              </a:spcBef>
              <a:spcAft>
                <a:spcPts val="750"/>
              </a:spcAft>
            </a:pPr>
            <a:r>
              <a:rPr lang="en-IN" dirty="0">
                <a:solidFill>
                  <a:srgbClr val="2E74B5"/>
                </a:solidFill>
                <a:latin typeface="Bahnschrift" panose="020B0502040204020203" pitchFamily="34" charset="0"/>
                <a:ea typeface="Times New Roman" panose="02020603050405020304" pitchFamily="18" charset="0"/>
                <a:cs typeface="Arial" panose="020B0604020202020204" pitchFamily="34" charset="0"/>
              </a:rPr>
              <a:t>Percentage of hours having more than 30 alarms</a:t>
            </a:r>
          </a:p>
        </p:txBody>
      </p:sp>
    </p:spTree>
    <p:extLst>
      <p:ext uri="{BB962C8B-B14F-4D97-AF65-F5344CB8AC3E}">
        <p14:creationId xmlns:p14="http://schemas.microsoft.com/office/powerpoint/2010/main" val="17553752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99859" y="150860"/>
            <a:ext cx="10515600" cy="621047"/>
          </a:xfrm>
        </p:spPr>
        <p:txBody>
          <a:bodyPr>
            <a:normAutofit/>
          </a:bodyPr>
          <a:lstStyle/>
          <a:p>
            <a:pPr algn="ctr"/>
            <a:r>
              <a:rPr lang="en-US" i="0" u="sng" dirty="0">
                <a:latin typeface="Montserrat" panose="00000500000000000000" pitchFamily="2" charset="0"/>
              </a:rPr>
              <a:t>Web Analytical Dashboard : Screens</a:t>
            </a:r>
            <a:endParaRPr lang="en-IN" i="0" u="sng" dirty="0">
              <a:latin typeface="Montserrat" panose="00000500000000000000" pitchFamily="2" charset="0"/>
            </a:endParaRPr>
          </a:p>
        </p:txBody>
      </p:sp>
      <p:sp>
        <p:nvSpPr>
          <p:cNvPr id="2" name="Rectangle 1"/>
          <p:cNvSpPr/>
          <p:nvPr/>
        </p:nvSpPr>
        <p:spPr>
          <a:xfrm>
            <a:off x="166283" y="984459"/>
            <a:ext cx="2212465" cy="369332"/>
          </a:xfrm>
          <a:prstGeom prst="rect">
            <a:avLst/>
          </a:prstGeom>
        </p:spPr>
        <p:txBody>
          <a:bodyPr wrap="none">
            <a:spAutoFit/>
          </a:bodyPr>
          <a:lstStyle/>
          <a:p>
            <a:r>
              <a:rPr lang="en-IN" b="1" u="sng" dirty="0">
                <a:latin typeface="Bahnschrift" panose="020B0502040204020203" pitchFamily="34" charset="0"/>
                <a:ea typeface="Calibri" panose="020F0502020204030204" pitchFamily="34" charset="0"/>
                <a:cs typeface="Shruti"/>
              </a:rPr>
              <a:t>DAILY DASHBOARD</a:t>
            </a:r>
            <a:endParaRPr lang="en-IN" dirty="0">
              <a:latin typeface="Bahnschrift" panose="020B0502040204020203" pitchFamily="34" charset="0"/>
            </a:endParaRP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86175" y="1353791"/>
            <a:ext cx="3125470" cy="2755900"/>
          </a:xfrm>
          <a:prstGeom prst="rect">
            <a:avLst/>
          </a:prstGeom>
          <a:ln>
            <a:solidFill>
              <a:schemeClr val="accent5">
                <a:lumMod val="40000"/>
                <a:lumOff val="60000"/>
              </a:schemeClr>
            </a:solidFill>
          </a:ln>
        </p:spPr>
      </p:pic>
      <p:sp>
        <p:nvSpPr>
          <p:cNvPr id="3" name="Rectangle 2"/>
          <p:cNvSpPr/>
          <p:nvPr/>
        </p:nvSpPr>
        <p:spPr>
          <a:xfrm>
            <a:off x="399859" y="3807429"/>
            <a:ext cx="2557110" cy="302262"/>
          </a:xfrm>
          <a:prstGeom prst="rect">
            <a:avLst/>
          </a:prstGeom>
        </p:spPr>
        <p:txBody>
          <a:bodyPr wrap="none">
            <a:spAutoFit/>
          </a:bodyPr>
          <a:lstStyle/>
          <a:p>
            <a:pPr algn="just">
              <a:lnSpc>
                <a:spcPct val="107000"/>
              </a:lnSpc>
              <a:spcBef>
                <a:spcPts val="200"/>
              </a:spcBef>
              <a:spcAft>
                <a:spcPts val="750"/>
              </a:spcAft>
            </a:pPr>
            <a:r>
              <a:rPr lang="en-US"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rPr>
              <a:t>Top 20 Bad actors for the Day</a:t>
            </a:r>
            <a:endParaRPr lang="en-IN"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endParaRP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3291753" y="1353791"/>
            <a:ext cx="3069858" cy="2755900"/>
          </a:xfrm>
          <a:prstGeom prst="rect">
            <a:avLst/>
          </a:prstGeom>
          <a:ln>
            <a:solidFill>
              <a:schemeClr val="accent5">
                <a:lumMod val="40000"/>
                <a:lumOff val="60000"/>
              </a:schemeClr>
            </a:solidFill>
          </a:ln>
        </p:spPr>
      </p:pic>
      <p:sp>
        <p:nvSpPr>
          <p:cNvPr id="7" name="Rectangle 6"/>
          <p:cNvSpPr/>
          <p:nvPr/>
        </p:nvSpPr>
        <p:spPr>
          <a:xfrm>
            <a:off x="3525329" y="3799221"/>
            <a:ext cx="2520242" cy="310470"/>
          </a:xfrm>
          <a:prstGeom prst="rect">
            <a:avLst/>
          </a:prstGeom>
        </p:spPr>
        <p:txBody>
          <a:bodyPr wrap="none">
            <a:spAutoFit/>
          </a:bodyPr>
          <a:lstStyle/>
          <a:p>
            <a:pPr algn="just">
              <a:lnSpc>
                <a:spcPct val="107000"/>
              </a:lnSpc>
              <a:spcBef>
                <a:spcPts val="200"/>
              </a:spcBef>
              <a:spcAft>
                <a:spcPts val="750"/>
              </a:spcAft>
            </a:pPr>
            <a:r>
              <a:rPr lang="en-US"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rPr>
              <a:t>Shift Wise Alarm Distribution</a:t>
            </a:r>
            <a:endParaRPr lang="en-IN"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endParaRPr>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6490684" y="935780"/>
            <a:ext cx="4024916" cy="3680154"/>
          </a:xfrm>
          <a:prstGeom prst="rect">
            <a:avLst/>
          </a:prstGeom>
          <a:ln>
            <a:solidFill>
              <a:schemeClr val="accent5">
                <a:lumMod val="40000"/>
                <a:lumOff val="60000"/>
              </a:schemeClr>
            </a:solidFill>
          </a:ln>
        </p:spPr>
      </p:pic>
      <p:sp>
        <p:nvSpPr>
          <p:cNvPr id="15" name="Rectangle 14"/>
          <p:cNvSpPr/>
          <p:nvPr/>
        </p:nvSpPr>
        <p:spPr>
          <a:xfrm>
            <a:off x="7555606" y="1267096"/>
            <a:ext cx="1895071" cy="310470"/>
          </a:xfrm>
          <a:prstGeom prst="rect">
            <a:avLst/>
          </a:prstGeom>
        </p:spPr>
        <p:txBody>
          <a:bodyPr wrap="none">
            <a:spAutoFit/>
          </a:bodyPr>
          <a:lstStyle/>
          <a:p>
            <a:pPr algn="just">
              <a:lnSpc>
                <a:spcPct val="107000"/>
              </a:lnSpc>
              <a:spcBef>
                <a:spcPts val="200"/>
              </a:spcBef>
              <a:spcAft>
                <a:spcPts val="750"/>
              </a:spcAft>
            </a:pPr>
            <a:r>
              <a:rPr lang="en-IN"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rPr>
              <a:t>Alarm Flood Timeline</a:t>
            </a:r>
          </a:p>
        </p:txBody>
      </p:sp>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3291753" y="4213540"/>
            <a:ext cx="2735401" cy="2599162"/>
          </a:xfrm>
          <a:prstGeom prst="rect">
            <a:avLst/>
          </a:prstGeom>
          <a:ln>
            <a:solidFill>
              <a:schemeClr val="accent5">
                <a:lumMod val="40000"/>
                <a:lumOff val="60000"/>
              </a:schemeClr>
            </a:solidFill>
          </a:ln>
        </p:spPr>
      </p:pic>
      <p:sp>
        <p:nvSpPr>
          <p:cNvPr id="17" name="Rectangle 16"/>
          <p:cNvSpPr/>
          <p:nvPr/>
        </p:nvSpPr>
        <p:spPr>
          <a:xfrm>
            <a:off x="4039447" y="6512862"/>
            <a:ext cx="1574470" cy="310470"/>
          </a:xfrm>
          <a:prstGeom prst="rect">
            <a:avLst/>
          </a:prstGeom>
        </p:spPr>
        <p:txBody>
          <a:bodyPr wrap="none">
            <a:spAutoFit/>
          </a:bodyPr>
          <a:lstStyle/>
          <a:p>
            <a:pPr algn="just">
              <a:lnSpc>
                <a:spcPct val="107000"/>
              </a:lnSpc>
              <a:spcBef>
                <a:spcPts val="200"/>
              </a:spcBef>
              <a:spcAft>
                <a:spcPts val="750"/>
              </a:spcAft>
            </a:pPr>
            <a:r>
              <a:rPr lang="en-US"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rPr>
              <a:t>Standing Alarms </a:t>
            </a:r>
            <a:endParaRPr lang="en-IN"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endParaRPr>
          </a:p>
        </p:txBody>
      </p:sp>
      <p:pic>
        <p:nvPicPr>
          <p:cNvPr id="19" name="Picture 18"/>
          <p:cNvPicPr/>
          <p:nvPr/>
        </p:nvPicPr>
        <p:blipFill>
          <a:blip r:embed="rId6">
            <a:extLst>
              <a:ext uri="{28A0092B-C50C-407E-A947-70E740481C1C}">
                <a14:useLocalDpi xmlns:a14="http://schemas.microsoft.com/office/drawing/2010/main" val="0"/>
              </a:ext>
            </a:extLst>
          </a:blip>
          <a:srcRect/>
          <a:stretch>
            <a:fillRect/>
          </a:stretch>
        </p:blipFill>
        <p:spPr bwMode="auto">
          <a:xfrm>
            <a:off x="86175" y="4230502"/>
            <a:ext cx="2829289" cy="2508568"/>
          </a:xfrm>
          <a:prstGeom prst="rect">
            <a:avLst/>
          </a:prstGeom>
          <a:ln>
            <a:solidFill>
              <a:schemeClr val="accent5">
                <a:lumMod val="40000"/>
                <a:lumOff val="60000"/>
              </a:schemeClr>
            </a:solidFill>
          </a:ln>
        </p:spPr>
      </p:pic>
      <p:sp>
        <p:nvSpPr>
          <p:cNvPr id="20" name="Rectangle 19"/>
          <p:cNvSpPr/>
          <p:nvPr/>
        </p:nvSpPr>
        <p:spPr>
          <a:xfrm>
            <a:off x="793547" y="6428600"/>
            <a:ext cx="1710725" cy="310470"/>
          </a:xfrm>
          <a:prstGeom prst="rect">
            <a:avLst/>
          </a:prstGeom>
        </p:spPr>
        <p:txBody>
          <a:bodyPr wrap="none">
            <a:spAutoFit/>
          </a:bodyPr>
          <a:lstStyle/>
          <a:p>
            <a:pPr algn="just">
              <a:lnSpc>
                <a:spcPct val="107000"/>
              </a:lnSpc>
              <a:spcBef>
                <a:spcPts val="200"/>
              </a:spcBef>
              <a:spcAft>
                <a:spcPts val="750"/>
              </a:spcAft>
            </a:pPr>
            <a:r>
              <a:rPr lang="en-IN"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rPr>
              <a:t>Chattering Alarms </a:t>
            </a:r>
          </a:p>
        </p:txBody>
      </p:sp>
      <p:pic>
        <p:nvPicPr>
          <p:cNvPr id="21" name="Picture 20"/>
          <p:cNvPicPr/>
          <p:nvPr/>
        </p:nvPicPr>
        <p:blipFill>
          <a:blip r:embed="rId7">
            <a:extLst>
              <a:ext uri="{28A0092B-C50C-407E-A947-70E740481C1C}">
                <a14:useLocalDpi xmlns:a14="http://schemas.microsoft.com/office/drawing/2010/main" val="0"/>
              </a:ext>
            </a:extLst>
          </a:blip>
          <a:srcRect/>
          <a:stretch>
            <a:fillRect/>
          </a:stretch>
        </p:blipFill>
        <p:spPr bwMode="auto">
          <a:xfrm>
            <a:off x="6948319" y="4064393"/>
            <a:ext cx="3109644" cy="2748309"/>
          </a:xfrm>
          <a:prstGeom prst="rect">
            <a:avLst/>
          </a:prstGeom>
          <a:ln>
            <a:solidFill>
              <a:schemeClr val="accent5">
                <a:lumMod val="40000"/>
                <a:lumOff val="60000"/>
              </a:schemeClr>
            </a:solidFill>
          </a:ln>
        </p:spPr>
      </p:pic>
      <p:sp>
        <p:nvSpPr>
          <p:cNvPr id="22" name="Rectangle 21"/>
          <p:cNvSpPr/>
          <p:nvPr/>
        </p:nvSpPr>
        <p:spPr>
          <a:xfrm>
            <a:off x="7637360" y="4239821"/>
            <a:ext cx="1813317" cy="322845"/>
          </a:xfrm>
          <a:prstGeom prst="rect">
            <a:avLst/>
          </a:prstGeom>
        </p:spPr>
        <p:txBody>
          <a:bodyPr wrap="none">
            <a:spAutoFit/>
          </a:bodyPr>
          <a:lstStyle/>
          <a:p>
            <a:pPr algn="just">
              <a:lnSpc>
                <a:spcPct val="107000"/>
              </a:lnSpc>
              <a:spcBef>
                <a:spcPts val="200"/>
              </a:spcBef>
              <a:spcAft>
                <a:spcPts val="750"/>
              </a:spcAft>
            </a:pPr>
            <a:r>
              <a:rPr lang="en-US"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rPr>
              <a:t>Average Alarm Rate</a:t>
            </a:r>
            <a:endParaRPr lang="en-IN"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098306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83372" y="258374"/>
            <a:ext cx="10515600" cy="621047"/>
          </a:xfrm>
        </p:spPr>
        <p:txBody>
          <a:bodyPr>
            <a:normAutofit/>
          </a:bodyPr>
          <a:lstStyle/>
          <a:p>
            <a:pPr algn="ctr"/>
            <a:r>
              <a:rPr lang="en-US" i="0" u="sng" dirty="0">
                <a:latin typeface="Montserrat" panose="00000500000000000000" pitchFamily="2" charset="0"/>
              </a:rPr>
              <a:t>Web Analytical Dashboard : Screens</a:t>
            </a:r>
            <a:endParaRPr lang="en-IN" i="0" u="sng" dirty="0">
              <a:latin typeface="Montserrat" panose="00000500000000000000" pitchFamily="2" charset="0"/>
            </a:endParaRPr>
          </a:p>
        </p:txBody>
      </p:sp>
      <p:sp>
        <p:nvSpPr>
          <p:cNvPr id="2" name="Rectangle 1"/>
          <p:cNvSpPr/>
          <p:nvPr/>
        </p:nvSpPr>
        <p:spPr>
          <a:xfrm>
            <a:off x="166283" y="984459"/>
            <a:ext cx="2465740" cy="369332"/>
          </a:xfrm>
          <a:prstGeom prst="rect">
            <a:avLst/>
          </a:prstGeom>
        </p:spPr>
        <p:txBody>
          <a:bodyPr wrap="none">
            <a:spAutoFit/>
          </a:bodyPr>
          <a:lstStyle/>
          <a:p>
            <a:r>
              <a:rPr lang="en-IN" b="1" u="sng" dirty="0">
                <a:latin typeface="Bahnschrift" panose="020B0502040204020203" pitchFamily="34" charset="0"/>
                <a:ea typeface="Calibri" panose="020F0502020204030204" pitchFamily="34" charset="0"/>
                <a:cs typeface="Shruti"/>
              </a:rPr>
              <a:t>WEEKLY DASHBOARD</a:t>
            </a:r>
            <a:endParaRPr lang="en-IN" dirty="0">
              <a:latin typeface="Bahnschrift" panose="020B0502040204020203" pitchFamily="34" charset="0"/>
            </a:endParaRPr>
          </a:p>
        </p:txBody>
      </p:sp>
      <p:pic>
        <p:nvPicPr>
          <p:cNvPr id="23"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282983" y="1454876"/>
            <a:ext cx="3082925" cy="2720340"/>
          </a:xfrm>
          <a:prstGeom prst="rect">
            <a:avLst/>
          </a:prstGeom>
          <a:ln>
            <a:solidFill>
              <a:schemeClr val="accent5">
                <a:lumMod val="40000"/>
                <a:lumOff val="60000"/>
              </a:schemeClr>
            </a:solidFill>
          </a:ln>
        </p:spPr>
      </p:pic>
      <p:sp>
        <p:nvSpPr>
          <p:cNvPr id="24" name="Rectangle 23"/>
          <p:cNvSpPr/>
          <p:nvPr/>
        </p:nvSpPr>
        <p:spPr>
          <a:xfrm>
            <a:off x="483372" y="1664951"/>
            <a:ext cx="2682145" cy="322845"/>
          </a:xfrm>
          <a:prstGeom prst="rect">
            <a:avLst/>
          </a:prstGeom>
        </p:spPr>
        <p:txBody>
          <a:bodyPr wrap="none">
            <a:spAutoFit/>
          </a:bodyPr>
          <a:lstStyle/>
          <a:p>
            <a:pPr algn="just">
              <a:lnSpc>
                <a:spcPct val="107000"/>
              </a:lnSpc>
              <a:spcBef>
                <a:spcPts val="200"/>
              </a:spcBef>
              <a:spcAft>
                <a:spcPts val="750"/>
              </a:spcAft>
            </a:pPr>
            <a:r>
              <a:rPr lang="en-US"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rPr>
              <a:t>Top 20 Bad actors for the week</a:t>
            </a:r>
            <a:endParaRPr lang="en-IN"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endParaRPr>
          </a:p>
        </p:txBody>
      </p:sp>
      <p:pic>
        <p:nvPicPr>
          <p:cNvPr id="25" name="Picture 24"/>
          <p:cNvPicPr/>
          <p:nvPr/>
        </p:nvPicPr>
        <p:blipFill>
          <a:blip r:embed="rId3">
            <a:extLst>
              <a:ext uri="{28A0092B-C50C-407E-A947-70E740481C1C}">
                <a14:useLocalDpi xmlns:a14="http://schemas.microsoft.com/office/drawing/2010/main" val="0"/>
              </a:ext>
            </a:extLst>
          </a:blip>
          <a:srcRect/>
          <a:stretch>
            <a:fillRect/>
          </a:stretch>
        </p:blipFill>
        <p:spPr bwMode="auto">
          <a:xfrm>
            <a:off x="3566297" y="1454876"/>
            <a:ext cx="3384914" cy="2855867"/>
          </a:xfrm>
          <a:prstGeom prst="rect">
            <a:avLst/>
          </a:prstGeom>
          <a:ln>
            <a:solidFill>
              <a:schemeClr val="accent5">
                <a:lumMod val="40000"/>
                <a:lumOff val="60000"/>
              </a:schemeClr>
            </a:solidFill>
          </a:ln>
        </p:spPr>
      </p:pic>
      <p:sp>
        <p:nvSpPr>
          <p:cNvPr id="26" name="Rectangle 25"/>
          <p:cNvSpPr/>
          <p:nvPr/>
        </p:nvSpPr>
        <p:spPr>
          <a:xfrm>
            <a:off x="3855492" y="1132031"/>
            <a:ext cx="3095719" cy="322845"/>
          </a:xfrm>
          <a:prstGeom prst="rect">
            <a:avLst/>
          </a:prstGeom>
        </p:spPr>
        <p:txBody>
          <a:bodyPr wrap="none">
            <a:spAutoFit/>
          </a:bodyPr>
          <a:lstStyle/>
          <a:p>
            <a:pPr algn="just">
              <a:lnSpc>
                <a:spcPct val="107000"/>
              </a:lnSpc>
              <a:spcBef>
                <a:spcPts val="200"/>
              </a:spcBef>
              <a:spcAft>
                <a:spcPts val="750"/>
              </a:spcAft>
            </a:pPr>
            <a:r>
              <a:rPr lang="en-US"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rPr>
              <a:t>Shift wise Alarm Count for the week</a:t>
            </a:r>
            <a:endParaRPr lang="en-IN"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endParaRPr>
          </a:p>
        </p:txBody>
      </p:sp>
      <p:pic>
        <p:nvPicPr>
          <p:cNvPr id="27" name="Picture 26"/>
          <p:cNvPicPr/>
          <p:nvPr/>
        </p:nvPicPr>
        <p:blipFill>
          <a:blip r:embed="rId4">
            <a:extLst>
              <a:ext uri="{28A0092B-C50C-407E-A947-70E740481C1C}">
                <a14:useLocalDpi xmlns:a14="http://schemas.microsoft.com/office/drawing/2010/main" val="0"/>
              </a:ext>
            </a:extLst>
          </a:blip>
          <a:srcRect/>
          <a:stretch>
            <a:fillRect/>
          </a:stretch>
        </p:blipFill>
        <p:spPr bwMode="auto">
          <a:xfrm>
            <a:off x="7151600" y="1454876"/>
            <a:ext cx="3229610" cy="3136265"/>
          </a:xfrm>
          <a:prstGeom prst="rect">
            <a:avLst/>
          </a:prstGeom>
          <a:ln>
            <a:solidFill>
              <a:schemeClr val="accent5">
                <a:lumMod val="40000"/>
                <a:lumOff val="60000"/>
              </a:schemeClr>
            </a:solidFill>
          </a:ln>
        </p:spPr>
      </p:pic>
      <p:sp>
        <p:nvSpPr>
          <p:cNvPr id="28" name="Rectangle 27"/>
          <p:cNvSpPr/>
          <p:nvPr/>
        </p:nvSpPr>
        <p:spPr>
          <a:xfrm>
            <a:off x="7240406" y="1132031"/>
            <a:ext cx="2549096" cy="322845"/>
          </a:xfrm>
          <a:prstGeom prst="rect">
            <a:avLst/>
          </a:prstGeom>
        </p:spPr>
        <p:txBody>
          <a:bodyPr wrap="none">
            <a:spAutoFit/>
          </a:bodyPr>
          <a:lstStyle/>
          <a:p>
            <a:pPr algn="just">
              <a:lnSpc>
                <a:spcPct val="107000"/>
              </a:lnSpc>
              <a:spcBef>
                <a:spcPts val="200"/>
              </a:spcBef>
              <a:spcAft>
                <a:spcPts val="750"/>
              </a:spcAft>
            </a:pPr>
            <a:r>
              <a:rPr lang="en-US"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rPr>
              <a:t>Standing Alarm For the Week</a:t>
            </a:r>
            <a:endParaRPr lang="en-IN" sz="1400" dirty="0">
              <a:solidFill>
                <a:srgbClr val="2E74B5"/>
              </a:solidFill>
              <a:latin typeface="Bahnschrift" panose="020B0502040204020203" pitchFamily="34" charset="0"/>
              <a:ea typeface="Times New Roman" panose="02020603050405020304" pitchFamily="18" charset="0"/>
              <a:cs typeface="Arial" panose="020B0604020202020204" pitchFamily="34" charset="0"/>
            </a:endParaRPr>
          </a:p>
        </p:txBody>
      </p:sp>
      <p:pic>
        <p:nvPicPr>
          <p:cNvPr id="29" name="Picture 28"/>
          <p:cNvPicPr/>
          <p:nvPr/>
        </p:nvPicPr>
        <p:blipFill>
          <a:blip r:embed="rId5">
            <a:extLst>
              <a:ext uri="{28A0092B-C50C-407E-A947-70E740481C1C}">
                <a14:useLocalDpi xmlns:a14="http://schemas.microsoft.com/office/drawing/2010/main" val="0"/>
              </a:ext>
            </a:extLst>
          </a:blip>
          <a:srcRect/>
          <a:stretch>
            <a:fillRect/>
          </a:stretch>
        </p:blipFill>
        <p:spPr bwMode="auto">
          <a:xfrm>
            <a:off x="788125" y="4276300"/>
            <a:ext cx="2577783" cy="2581699"/>
          </a:xfrm>
          <a:prstGeom prst="rect">
            <a:avLst/>
          </a:prstGeom>
          <a:ln>
            <a:solidFill>
              <a:schemeClr val="accent5">
                <a:lumMod val="40000"/>
                <a:lumOff val="60000"/>
              </a:schemeClr>
            </a:solidFill>
          </a:ln>
        </p:spPr>
      </p:pic>
      <p:pic>
        <p:nvPicPr>
          <p:cNvPr id="30" name="Picture 29"/>
          <p:cNvPicPr/>
          <p:nvPr/>
        </p:nvPicPr>
        <p:blipFill>
          <a:blip r:embed="rId6">
            <a:extLst>
              <a:ext uri="{28A0092B-C50C-407E-A947-70E740481C1C}">
                <a14:useLocalDpi xmlns:a14="http://schemas.microsoft.com/office/drawing/2010/main" val="0"/>
              </a:ext>
            </a:extLst>
          </a:blip>
          <a:srcRect/>
          <a:stretch>
            <a:fillRect/>
          </a:stretch>
        </p:blipFill>
        <p:spPr bwMode="auto">
          <a:xfrm>
            <a:off x="3711235" y="4310743"/>
            <a:ext cx="3093130" cy="2547257"/>
          </a:xfrm>
          <a:prstGeom prst="rect">
            <a:avLst/>
          </a:prstGeom>
          <a:ln>
            <a:solidFill>
              <a:schemeClr val="accent5">
                <a:lumMod val="40000"/>
                <a:lumOff val="60000"/>
              </a:schemeClr>
            </a:solidFill>
          </a:ln>
        </p:spPr>
      </p:pic>
    </p:spTree>
    <p:extLst>
      <p:ext uri="{BB962C8B-B14F-4D97-AF65-F5344CB8AC3E}">
        <p14:creationId xmlns:p14="http://schemas.microsoft.com/office/powerpoint/2010/main" val="42847801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0087" y="251032"/>
            <a:ext cx="10515600" cy="621047"/>
          </a:xfrm>
        </p:spPr>
        <p:txBody>
          <a:bodyPr>
            <a:normAutofit/>
          </a:bodyPr>
          <a:lstStyle/>
          <a:p>
            <a:pPr algn="ctr"/>
            <a:r>
              <a:rPr lang="en-US" i="0" u="sng" dirty="0">
                <a:latin typeface="Montserrat" panose="00000500000000000000" pitchFamily="2" charset="0"/>
              </a:rPr>
              <a:t>Web Analytical Dashboard : Screens</a:t>
            </a:r>
            <a:endParaRPr lang="en-IN" i="0" u="sng" dirty="0">
              <a:latin typeface="Montserrat" panose="00000500000000000000" pitchFamily="2" charset="0"/>
            </a:endParaRPr>
          </a:p>
        </p:txBody>
      </p:sp>
      <p:sp>
        <p:nvSpPr>
          <p:cNvPr id="2" name="Rectangle 1"/>
          <p:cNvSpPr/>
          <p:nvPr/>
        </p:nvSpPr>
        <p:spPr>
          <a:xfrm>
            <a:off x="166283" y="984459"/>
            <a:ext cx="2605200" cy="369332"/>
          </a:xfrm>
          <a:prstGeom prst="rect">
            <a:avLst/>
          </a:prstGeom>
        </p:spPr>
        <p:txBody>
          <a:bodyPr wrap="none">
            <a:spAutoFit/>
          </a:bodyPr>
          <a:lstStyle/>
          <a:p>
            <a:r>
              <a:rPr lang="en-IN" b="1" u="sng" dirty="0">
                <a:latin typeface="Bahnschrift" panose="020B0502040204020203" pitchFamily="34" charset="0"/>
                <a:ea typeface="Calibri" panose="020F0502020204030204" pitchFamily="34" charset="0"/>
                <a:cs typeface="Shruti"/>
              </a:rPr>
              <a:t>MONTHLY DASHBOARD</a:t>
            </a:r>
            <a:endParaRPr lang="en-IN" dirty="0">
              <a:latin typeface="Bahnschrift" panose="020B0502040204020203" pitchFamily="34" charset="0"/>
            </a:endParaRP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166284" y="1464449"/>
            <a:ext cx="4170586" cy="3457712"/>
          </a:xfrm>
          <a:prstGeom prst="rect">
            <a:avLst/>
          </a:prstGeom>
          <a:ln>
            <a:solidFill>
              <a:schemeClr val="accent5">
                <a:lumMod val="40000"/>
                <a:lumOff val="60000"/>
              </a:schemeClr>
            </a:solidFill>
          </a:ln>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4506685" y="1464450"/>
            <a:ext cx="3657601" cy="3457712"/>
          </a:xfrm>
          <a:prstGeom prst="rect">
            <a:avLst/>
          </a:prstGeom>
          <a:ln>
            <a:solidFill>
              <a:schemeClr val="accent5">
                <a:lumMod val="40000"/>
                <a:lumOff val="60000"/>
              </a:schemeClr>
            </a:solidFill>
          </a:ln>
        </p:spPr>
      </p:pic>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7274243" y="2028144"/>
            <a:ext cx="4917757" cy="4829856"/>
          </a:xfrm>
          <a:prstGeom prst="rect">
            <a:avLst/>
          </a:prstGeom>
          <a:ln>
            <a:solidFill>
              <a:schemeClr val="accent5">
                <a:lumMod val="40000"/>
                <a:lumOff val="60000"/>
              </a:schemeClr>
            </a:solidFill>
          </a:ln>
        </p:spPr>
      </p:pic>
    </p:spTree>
    <p:extLst>
      <p:ext uri="{BB962C8B-B14F-4D97-AF65-F5344CB8AC3E}">
        <p14:creationId xmlns:p14="http://schemas.microsoft.com/office/powerpoint/2010/main" val="37381503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077684" y="5063538"/>
            <a:ext cx="2286000" cy="1600200"/>
          </a:xfrm>
          <a:prstGeom prst="rect">
            <a:avLst/>
          </a:prstGeom>
        </p:spPr>
      </p:pic>
      <p:sp>
        <p:nvSpPr>
          <p:cNvPr id="9" name="Rectangle 3"/>
          <p:cNvSpPr txBox="1">
            <a:spLocks noGrp="1" noChangeArrowheads="1"/>
          </p:cNvSpPr>
          <p:nvPr>
            <p:ph type="title" idx="4294967295"/>
          </p:nvPr>
        </p:nvSpPr>
        <p:spPr>
          <a:xfrm>
            <a:off x="0" y="-28575"/>
            <a:ext cx="12192000" cy="7667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pPr>
              <a:spcBef>
                <a:spcPts val="0"/>
              </a:spcBef>
            </a:pPr>
            <a:r>
              <a:rPr lang="en-US" sz="4800" dirty="0">
                <a:ln w="0"/>
                <a:solidFill>
                  <a:schemeClr val="bg1"/>
                </a:solidFill>
              </a:rPr>
              <a:t>Reliance Industries – Plant / Site / Central Enterprise </a:t>
            </a:r>
          </a:p>
        </p:txBody>
      </p:sp>
      <p:grpSp>
        <p:nvGrpSpPr>
          <p:cNvPr id="56" name="Group 55"/>
          <p:cNvGrpSpPr/>
          <p:nvPr/>
        </p:nvGrpSpPr>
        <p:grpSpPr>
          <a:xfrm>
            <a:off x="3136635" y="1417606"/>
            <a:ext cx="8112211" cy="5257798"/>
            <a:chOff x="422189" y="1219200"/>
            <a:chExt cx="8112211" cy="5257798"/>
          </a:xfrm>
        </p:grpSpPr>
        <p:pic>
          <p:nvPicPr>
            <p:cNvPr id="10" name="Content Placeholder 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200400" y="3429000"/>
              <a:ext cx="2286000" cy="1600198"/>
            </a:xfrm>
            <a:prstGeom prst="rect">
              <a:avLst/>
            </a:prstGeom>
          </p:spPr>
        </p:pic>
        <p:pic>
          <p:nvPicPr>
            <p:cNvPr id="11" name="Content Placeholder 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131011" y="4876800"/>
              <a:ext cx="2286000" cy="1600198"/>
            </a:xfrm>
            <a:prstGeom prst="rect">
              <a:avLst/>
            </a:prstGeom>
          </p:spPr>
        </p:pic>
        <p:pic>
          <p:nvPicPr>
            <p:cNvPr id="12" name="Content Placeholder 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2189" y="2514602"/>
              <a:ext cx="2286000" cy="1600198"/>
            </a:xfrm>
            <a:prstGeom prst="rect">
              <a:avLst/>
            </a:prstGeom>
          </p:spPr>
        </p:pic>
        <p:pic>
          <p:nvPicPr>
            <p:cNvPr id="13" name="Content Placeholder 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248400" y="2514602"/>
              <a:ext cx="2286000" cy="1600198"/>
            </a:xfrm>
            <a:prstGeom prst="rect">
              <a:avLst/>
            </a:prstGeom>
          </p:spPr>
        </p:pic>
        <p:cxnSp>
          <p:nvCxnSpPr>
            <p:cNvPr id="7" name="Elbow Connector 6"/>
            <p:cNvCxnSpPr/>
            <p:nvPr/>
          </p:nvCxnSpPr>
          <p:spPr>
            <a:xfrm flipV="1">
              <a:off x="1577546" y="1752599"/>
              <a:ext cx="1470454" cy="129540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0800000">
              <a:off x="5486400" y="1752600"/>
              <a:ext cx="2133600" cy="1295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124200" y="1219200"/>
              <a:ext cx="2362200" cy="1181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Reliance Head Office</a:t>
              </a:r>
            </a:p>
          </p:txBody>
        </p:sp>
        <p:cxnSp>
          <p:nvCxnSpPr>
            <p:cNvPr id="45" name="Straight Arrow Connector 44"/>
            <p:cNvCxnSpPr/>
            <p:nvPr/>
          </p:nvCxnSpPr>
          <p:spPr>
            <a:xfrm flipV="1">
              <a:off x="4609071" y="2387942"/>
              <a:ext cx="0" cy="15811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90600" y="2145268"/>
              <a:ext cx="892057" cy="369332"/>
            </a:xfrm>
            <a:prstGeom prst="rect">
              <a:avLst/>
            </a:prstGeom>
            <a:noFill/>
          </p:spPr>
          <p:txBody>
            <a:bodyPr wrap="square" rtlCol="0">
              <a:spAutoFit/>
            </a:bodyPr>
            <a:lstStyle/>
            <a:p>
              <a:r>
                <a:rPr lang="en-US" dirty="0">
                  <a:latin typeface="Cambria" pitchFamily="18" charset="0"/>
                </a:rPr>
                <a:t>HMD</a:t>
              </a:r>
            </a:p>
          </p:txBody>
        </p:sp>
        <p:sp>
          <p:nvSpPr>
            <p:cNvPr id="51" name="TextBox 50"/>
            <p:cNvSpPr txBox="1"/>
            <p:nvPr/>
          </p:nvSpPr>
          <p:spPr>
            <a:xfrm>
              <a:off x="3679943" y="3066532"/>
              <a:ext cx="892057" cy="369332"/>
            </a:xfrm>
            <a:prstGeom prst="rect">
              <a:avLst/>
            </a:prstGeom>
            <a:noFill/>
          </p:spPr>
          <p:txBody>
            <a:bodyPr wrap="square" rtlCol="0">
              <a:spAutoFit/>
            </a:bodyPr>
            <a:lstStyle/>
            <a:p>
              <a:r>
                <a:rPr lang="en-US" dirty="0">
                  <a:latin typeface="Cambria" pitchFamily="18" charset="0"/>
                </a:rPr>
                <a:t>NMD</a:t>
              </a:r>
            </a:p>
          </p:txBody>
        </p:sp>
        <p:sp>
          <p:nvSpPr>
            <p:cNvPr id="52" name="TextBox 51"/>
            <p:cNvSpPr txBox="1"/>
            <p:nvPr/>
          </p:nvSpPr>
          <p:spPr>
            <a:xfrm>
              <a:off x="6921843" y="2221468"/>
              <a:ext cx="892057" cy="369332"/>
            </a:xfrm>
            <a:prstGeom prst="rect">
              <a:avLst/>
            </a:prstGeom>
            <a:noFill/>
          </p:spPr>
          <p:txBody>
            <a:bodyPr wrap="square" rtlCol="0">
              <a:spAutoFit/>
            </a:bodyPr>
            <a:lstStyle/>
            <a:p>
              <a:r>
                <a:rPr lang="en-US" dirty="0">
                  <a:latin typeface="Cambria" pitchFamily="18" charset="0"/>
                </a:rPr>
                <a:t>VMD</a:t>
              </a:r>
            </a:p>
          </p:txBody>
        </p:sp>
        <p:sp>
          <p:nvSpPr>
            <p:cNvPr id="53" name="TextBox 52"/>
            <p:cNvSpPr txBox="1"/>
            <p:nvPr/>
          </p:nvSpPr>
          <p:spPr>
            <a:xfrm>
              <a:off x="914400" y="4507468"/>
              <a:ext cx="892057" cy="369332"/>
            </a:xfrm>
            <a:prstGeom prst="rect">
              <a:avLst/>
            </a:prstGeom>
            <a:noFill/>
          </p:spPr>
          <p:txBody>
            <a:bodyPr wrap="square" rtlCol="0">
              <a:spAutoFit/>
            </a:bodyPr>
            <a:lstStyle/>
            <a:p>
              <a:r>
                <a:rPr lang="en-US" dirty="0">
                  <a:latin typeface="Cambria" pitchFamily="18" charset="0"/>
                </a:rPr>
                <a:t>DMD</a:t>
              </a:r>
            </a:p>
          </p:txBody>
        </p:sp>
        <p:sp>
          <p:nvSpPr>
            <p:cNvPr id="54" name="TextBox 53"/>
            <p:cNvSpPr txBox="1"/>
            <p:nvPr/>
          </p:nvSpPr>
          <p:spPr>
            <a:xfrm>
              <a:off x="6880343" y="4495800"/>
              <a:ext cx="892057" cy="369332"/>
            </a:xfrm>
            <a:prstGeom prst="rect">
              <a:avLst/>
            </a:prstGeom>
            <a:noFill/>
          </p:spPr>
          <p:txBody>
            <a:bodyPr wrap="square" rtlCol="0">
              <a:spAutoFit/>
            </a:bodyPr>
            <a:lstStyle/>
            <a:p>
              <a:r>
                <a:rPr lang="en-US" dirty="0">
                  <a:latin typeface="Cambria" pitchFamily="18" charset="0"/>
                </a:rPr>
                <a:t>PMD</a:t>
              </a:r>
            </a:p>
          </p:txBody>
        </p:sp>
      </p:grpSp>
      <p:sp>
        <p:nvSpPr>
          <p:cNvPr id="4" name="Freeform: Shape 3">
            <a:extLst>
              <a:ext uri="{FF2B5EF4-FFF2-40B4-BE49-F238E27FC236}">
                <a16:creationId xmlns:a16="http://schemas.microsoft.com/office/drawing/2014/main" id="{6D0A4349-FAFE-6EB4-55F9-AC87D1CBCE92}"/>
              </a:ext>
            </a:extLst>
          </p:cNvPr>
          <p:cNvSpPr/>
          <p:nvPr/>
        </p:nvSpPr>
        <p:spPr>
          <a:xfrm>
            <a:off x="3752491" y="2605177"/>
            <a:ext cx="2424022" cy="3183148"/>
          </a:xfrm>
          <a:custGeom>
            <a:avLst/>
            <a:gdLst>
              <a:gd name="connsiteX0" fmla="*/ 0 w 2424022"/>
              <a:gd name="connsiteY0" fmla="*/ 3183148 h 3183148"/>
              <a:gd name="connsiteX1" fmla="*/ 1837426 w 2424022"/>
              <a:gd name="connsiteY1" fmla="*/ 3183148 h 3183148"/>
              <a:gd name="connsiteX2" fmla="*/ 1837426 w 2424022"/>
              <a:gd name="connsiteY2" fmla="*/ 258793 h 3183148"/>
              <a:gd name="connsiteX3" fmla="*/ 2424022 w 2424022"/>
              <a:gd name="connsiteY3" fmla="*/ 258793 h 3183148"/>
              <a:gd name="connsiteX4" fmla="*/ 2424022 w 2424022"/>
              <a:gd name="connsiteY4" fmla="*/ 0 h 3183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022" h="3183148">
                <a:moveTo>
                  <a:pt x="0" y="3183148"/>
                </a:moveTo>
                <a:lnTo>
                  <a:pt x="1837426" y="3183148"/>
                </a:lnTo>
                <a:lnTo>
                  <a:pt x="1837426" y="258793"/>
                </a:lnTo>
                <a:lnTo>
                  <a:pt x="2424022" y="258793"/>
                </a:lnTo>
                <a:lnTo>
                  <a:pt x="2424022" y="0"/>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IN"/>
          </a:p>
        </p:txBody>
      </p:sp>
      <p:sp>
        <p:nvSpPr>
          <p:cNvPr id="5" name="Freeform: Shape 4">
            <a:extLst>
              <a:ext uri="{FF2B5EF4-FFF2-40B4-BE49-F238E27FC236}">
                <a16:creationId xmlns:a16="http://schemas.microsoft.com/office/drawing/2014/main" id="{D2EC78DF-B8D9-5BAE-2E3D-4B26099809DA}"/>
              </a:ext>
            </a:extLst>
          </p:cNvPr>
          <p:cNvSpPr/>
          <p:nvPr/>
        </p:nvSpPr>
        <p:spPr>
          <a:xfrm>
            <a:off x="7919049" y="2622430"/>
            <a:ext cx="2147977" cy="3157268"/>
          </a:xfrm>
          <a:custGeom>
            <a:avLst/>
            <a:gdLst>
              <a:gd name="connsiteX0" fmla="*/ 2147977 w 2147977"/>
              <a:gd name="connsiteY0" fmla="*/ 3157268 h 3157268"/>
              <a:gd name="connsiteX1" fmla="*/ 655608 w 2147977"/>
              <a:gd name="connsiteY1" fmla="*/ 3157268 h 3157268"/>
              <a:gd name="connsiteX2" fmla="*/ 655608 w 2147977"/>
              <a:gd name="connsiteY2" fmla="*/ 189781 h 3157268"/>
              <a:gd name="connsiteX3" fmla="*/ 0 w 2147977"/>
              <a:gd name="connsiteY3" fmla="*/ 189781 h 3157268"/>
              <a:gd name="connsiteX4" fmla="*/ 0 w 2147977"/>
              <a:gd name="connsiteY4" fmla="*/ 0 h 315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977" h="3157268">
                <a:moveTo>
                  <a:pt x="2147977" y="3157268"/>
                </a:moveTo>
                <a:lnTo>
                  <a:pt x="655608" y="3157268"/>
                </a:lnTo>
                <a:lnTo>
                  <a:pt x="655608" y="189781"/>
                </a:lnTo>
                <a:lnTo>
                  <a:pt x="0" y="189781"/>
                </a:lnTo>
                <a:lnTo>
                  <a:pt x="0" y="0"/>
                </a:lnTo>
              </a:path>
            </a:pathLst>
          </a:cu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IN"/>
          </a:p>
        </p:txBody>
      </p:sp>
      <p:sp>
        <p:nvSpPr>
          <p:cNvPr id="6" name="TextBox 5">
            <a:extLst>
              <a:ext uri="{FF2B5EF4-FFF2-40B4-BE49-F238E27FC236}">
                <a16:creationId xmlns:a16="http://schemas.microsoft.com/office/drawing/2014/main" id="{BC92FB00-A7AA-83D7-4422-3A98C5B85615}"/>
              </a:ext>
            </a:extLst>
          </p:cNvPr>
          <p:cNvSpPr txBox="1"/>
          <p:nvPr/>
        </p:nvSpPr>
        <p:spPr>
          <a:xfrm>
            <a:off x="225666" y="1546645"/>
            <a:ext cx="2784390" cy="1354217"/>
          </a:xfrm>
          <a:prstGeom prst="rect">
            <a:avLst/>
          </a:prstGeom>
          <a:noFill/>
        </p:spPr>
        <p:txBody>
          <a:bodyPr wrap="square" rtlCol="0">
            <a:spAutoFit/>
          </a:bodyPr>
          <a:lstStyle/>
          <a:p>
            <a:pPr marL="285750" indent="-285750">
              <a:buFont typeface="Arial" panose="020B0604020202020204" pitchFamily="34" charset="0"/>
              <a:buChar char="•"/>
            </a:pPr>
            <a:r>
              <a:rPr lang="en-IN" sz="1600" dirty="0"/>
              <a:t>5 Sites across India</a:t>
            </a:r>
          </a:p>
          <a:p>
            <a:pPr marL="285750" indent="-285750">
              <a:buFont typeface="Arial" panose="020B0604020202020204" pitchFamily="34" charset="0"/>
              <a:buChar char="•"/>
            </a:pPr>
            <a:r>
              <a:rPr lang="en-IN" sz="1600" dirty="0"/>
              <a:t>120 Plant level systems</a:t>
            </a:r>
          </a:p>
          <a:p>
            <a:pPr marL="285750" indent="-285750">
              <a:buFont typeface="Arial" panose="020B0604020202020204" pitchFamily="34" charset="0"/>
              <a:buChar char="•"/>
            </a:pPr>
            <a:r>
              <a:rPr lang="en-IN" sz="1600" dirty="0"/>
              <a:t>Integrate with 20 different Control systems</a:t>
            </a:r>
          </a:p>
          <a:p>
            <a:pPr marL="285750" indent="-285750">
              <a:buFont typeface="Arial" panose="020B0604020202020204" pitchFamily="34" charset="0"/>
              <a:buChar char="•"/>
            </a:pPr>
            <a:endParaRPr lang="en-IN" sz="1600" dirty="0"/>
          </a:p>
        </p:txBody>
      </p:sp>
      <p:sp>
        <p:nvSpPr>
          <p:cNvPr id="14" name="Rectangle 3">
            <a:extLst>
              <a:ext uri="{FF2B5EF4-FFF2-40B4-BE49-F238E27FC236}">
                <a16:creationId xmlns:a16="http://schemas.microsoft.com/office/drawing/2014/main" id="{CF11ACCB-3F5F-B839-63F0-93BF33A975F8}"/>
              </a:ext>
            </a:extLst>
          </p:cNvPr>
          <p:cNvSpPr txBox="1">
            <a:spLocks noChangeArrowheads="1"/>
          </p:cNvSpPr>
          <p:nvPr/>
        </p:nvSpPr>
        <p:spPr>
          <a:xfrm>
            <a:off x="152400" y="123825"/>
            <a:ext cx="12192000" cy="7667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4800" b="1" dirty="0">
                <a:ln w="0"/>
                <a:solidFill>
                  <a:schemeClr val="accent6">
                    <a:lumMod val="50000"/>
                  </a:schemeClr>
                </a:solidFill>
              </a:rPr>
              <a:t>Reliance Industries – Plant / Site / Central Enterprise </a:t>
            </a:r>
          </a:p>
        </p:txBody>
      </p:sp>
    </p:spTree>
    <p:extLst>
      <p:ext uri="{BB962C8B-B14F-4D97-AF65-F5344CB8AC3E}">
        <p14:creationId xmlns:p14="http://schemas.microsoft.com/office/powerpoint/2010/main" val="175472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6CC9-07FA-D1EC-0586-2A3A0CA4771A}"/>
              </a:ext>
            </a:extLst>
          </p:cNvPr>
          <p:cNvSpPr>
            <a:spLocks noGrp="1"/>
          </p:cNvSpPr>
          <p:nvPr>
            <p:ph type="title"/>
          </p:nvPr>
        </p:nvSpPr>
        <p:spPr/>
        <p:txBody>
          <a:bodyPr>
            <a:normAutofit/>
          </a:bodyPr>
          <a:lstStyle/>
          <a:p>
            <a:r>
              <a:rPr lang="en-IN" dirty="0">
                <a:latin typeface="Bahnschrift" panose="020B0502040204020203" pitchFamily="34" charset="0"/>
              </a:rPr>
              <a:t>Live Connectivity : Scenario</a:t>
            </a:r>
          </a:p>
        </p:txBody>
      </p:sp>
      <p:sp>
        <p:nvSpPr>
          <p:cNvPr id="3" name="Title 1">
            <a:extLst>
              <a:ext uri="{FF2B5EF4-FFF2-40B4-BE49-F238E27FC236}">
                <a16:creationId xmlns:a16="http://schemas.microsoft.com/office/drawing/2014/main" id="{76D650D7-7FF6-DC94-AE2A-9C407214765B}"/>
              </a:ext>
            </a:extLst>
          </p:cNvPr>
          <p:cNvSpPr txBox="1">
            <a:spLocks/>
          </p:cNvSpPr>
          <p:nvPr/>
        </p:nvSpPr>
        <p:spPr>
          <a:xfrm>
            <a:off x="197708" y="191030"/>
            <a:ext cx="10515600" cy="621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1" kern="1200">
                <a:solidFill>
                  <a:schemeClr val="tx1"/>
                </a:solidFill>
                <a:latin typeface="+mj-lt"/>
                <a:ea typeface="+mj-ea"/>
                <a:cs typeface="+mj-cs"/>
              </a:defRPr>
            </a:lvl1pPr>
          </a:lstStyle>
          <a:p>
            <a:pPr algn="ctr"/>
            <a:endParaRPr lang="en-IN" i="0" u="sng" dirty="0">
              <a:latin typeface="Montserrat" panose="00000500000000000000" pitchFamily="2" charset="0"/>
            </a:endParaRPr>
          </a:p>
        </p:txBody>
      </p:sp>
      <p:sp>
        <p:nvSpPr>
          <p:cNvPr id="4" name="Rounded Rectangle 2">
            <a:extLst>
              <a:ext uri="{FF2B5EF4-FFF2-40B4-BE49-F238E27FC236}">
                <a16:creationId xmlns:a16="http://schemas.microsoft.com/office/drawing/2014/main" id="{E05B5A82-8F7B-EBC3-4F02-EB4BD53C3C3D}"/>
              </a:ext>
            </a:extLst>
          </p:cNvPr>
          <p:cNvSpPr/>
          <p:nvPr/>
        </p:nvSpPr>
        <p:spPr>
          <a:xfrm>
            <a:off x="377412" y="1325895"/>
            <a:ext cx="2288519" cy="5267243"/>
          </a:xfrm>
          <a:prstGeom prst="roundRect">
            <a:avLst>
              <a:gd name="adj" fmla="val 10514"/>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latin typeface="Bahnschrift" panose="020B0502040204020203" pitchFamily="34" charset="0"/>
            </a:endParaRPr>
          </a:p>
        </p:txBody>
      </p:sp>
      <p:pic>
        <p:nvPicPr>
          <p:cNvPr id="5" name="Picture 4">
            <a:extLst>
              <a:ext uri="{FF2B5EF4-FFF2-40B4-BE49-F238E27FC236}">
                <a16:creationId xmlns:a16="http://schemas.microsoft.com/office/drawing/2014/main" id="{8EB0563C-8DA6-87CD-AE6C-91834549A538}"/>
              </a:ext>
            </a:extLst>
          </p:cNvPr>
          <p:cNvPicPr>
            <a:picLocks noChangeAspect="1"/>
          </p:cNvPicPr>
          <p:nvPr/>
        </p:nvPicPr>
        <p:blipFill>
          <a:blip r:embed="rId2"/>
          <a:stretch>
            <a:fillRect/>
          </a:stretch>
        </p:blipFill>
        <p:spPr>
          <a:xfrm>
            <a:off x="1209682" y="1673988"/>
            <a:ext cx="623977" cy="678235"/>
          </a:xfrm>
          <a:prstGeom prst="rect">
            <a:avLst/>
          </a:prstGeom>
        </p:spPr>
      </p:pic>
      <p:sp>
        <p:nvSpPr>
          <p:cNvPr id="6" name="Rectangle 5">
            <a:extLst>
              <a:ext uri="{FF2B5EF4-FFF2-40B4-BE49-F238E27FC236}">
                <a16:creationId xmlns:a16="http://schemas.microsoft.com/office/drawing/2014/main" id="{F7FA3A63-07FB-BD99-032E-9154B7E2C9EA}"/>
              </a:ext>
            </a:extLst>
          </p:cNvPr>
          <p:cNvSpPr/>
          <p:nvPr/>
        </p:nvSpPr>
        <p:spPr>
          <a:xfrm>
            <a:off x="1313717" y="1396989"/>
            <a:ext cx="50847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5">
                    <a:lumMod val="75000"/>
                  </a:schemeClr>
                </a:solidFill>
                <a:latin typeface="Bahnschrift" panose="020B0502040204020203" pitchFamily="34" charset="0"/>
              </a:rPr>
              <a:t>DCS</a:t>
            </a:r>
            <a:endParaRPr lang="en-IN" sz="1200" dirty="0">
              <a:solidFill>
                <a:schemeClr val="accent5">
                  <a:lumMod val="75000"/>
                </a:schemeClr>
              </a:solidFill>
            </a:endParaRPr>
          </a:p>
        </p:txBody>
      </p:sp>
      <p:sp>
        <p:nvSpPr>
          <p:cNvPr id="7" name="Rectangle 6">
            <a:extLst>
              <a:ext uri="{FF2B5EF4-FFF2-40B4-BE49-F238E27FC236}">
                <a16:creationId xmlns:a16="http://schemas.microsoft.com/office/drawing/2014/main" id="{A034C053-9986-C731-A0CE-32DDDC25CAAB}"/>
              </a:ext>
            </a:extLst>
          </p:cNvPr>
          <p:cNvSpPr/>
          <p:nvPr/>
        </p:nvSpPr>
        <p:spPr>
          <a:xfrm>
            <a:off x="630108" y="2352223"/>
            <a:ext cx="1839879" cy="6001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2060"/>
                </a:solidFill>
                <a:latin typeface="Bahnschrift" panose="020B0502040204020203" pitchFamily="34" charset="0"/>
              </a:rPr>
              <a:t>At DCS USB to Serial DB9 Converter &gt;&gt; </a:t>
            </a:r>
          </a:p>
          <a:p>
            <a:r>
              <a:rPr lang="en-US" sz="1100" dirty="0">
                <a:solidFill>
                  <a:srgbClr val="002060"/>
                </a:solidFill>
                <a:latin typeface="Bahnschrift" panose="020B0502040204020203" pitchFamily="34" charset="0"/>
              </a:rPr>
              <a:t>(At AIMS) DB9 COM Port</a:t>
            </a:r>
            <a:endParaRPr lang="en-IN" sz="1100" dirty="0">
              <a:solidFill>
                <a:srgbClr val="002060"/>
              </a:solidFill>
            </a:endParaRPr>
          </a:p>
        </p:txBody>
      </p:sp>
      <p:cxnSp>
        <p:nvCxnSpPr>
          <p:cNvPr id="8" name="Elbow Connector 6">
            <a:extLst>
              <a:ext uri="{FF2B5EF4-FFF2-40B4-BE49-F238E27FC236}">
                <a16:creationId xmlns:a16="http://schemas.microsoft.com/office/drawing/2014/main" id="{6E40E31C-D4AF-1A4B-3E5E-27DE92C3A0B2}"/>
              </a:ext>
            </a:extLst>
          </p:cNvPr>
          <p:cNvCxnSpPr>
            <a:stCxn id="7" idx="2"/>
            <a:endCxn id="9" idx="1"/>
          </p:cNvCxnSpPr>
          <p:nvPr/>
        </p:nvCxnSpPr>
        <p:spPr>
          <a:xfrm rot="5400000">
            <a:off x="255474" y="3854871"/>
            <a:ext cx="2197058" cy="392091"/>
          </a:xfrm>
          <a:prstGeom prst="bentConnector4">
            <a:avLst>
              <a:gd name="adj1" fmla="val 41118"/>
              <a:gd name="adj2" fmla="val 158303"/>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6130ED-C9EC-E019-8693-A0DAD836B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957" y="4759151"/>
            <a:ext cx="826544" cy="780588"/>
          </a:xfrm>
          <a:prstGeom prst="rect">
            <a:avLst/>
          </a:prstGeom>
        </p:spPr>
      </p:pic>
      <p:sp>
        <p:nvSpPr>
          <p:cNvPr id="10" name="Rectangle 9">
            <a:extLst>
              <a:ext uri="{FF2B5EF4-FFF2-40B4-BE49-F238E27FC236}">
                <a16:creationId xmlns:a16="http://schemas.microsoft.com/office/drawing/2014/main" id="{FFA366CF-5CE6-2E39-A8DF-098FDF8FB64B}"/>
              </a:ext>
            </a:extLst>
          </p:cNvPr>
          <p:cNvSpPr/>
          <p:nvPr/>
        </p:nvSpPr>
        <p:spPr>
          <a:xfrm>
            <a:off x="937041" y="5512076"/>
            <a:ext cx="1257075"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B88C00"/>
                </a:solidFill>
                <a:latin typeface="Bahnschrift" panose="020B0502040204020203" pitchFamily="34" charset="0"/>
              </a:rPr>
              <a:t>X-FORCE AIMS</a:t>
            </a:r>
            <a:endParaRPr lang="en-IN" sz="1200" dirty="0">
              <a:solidFill>
                <a:srgbClr val="B88C00"/>
              </a:solidFill>
            </a:endParaRPr>
          </a:p>
        </p:txBody>
      </p:sp>
      <p:sp>
        <p:nvSpPr>
          <p:cNvPr id="16" name="Rounded Rectangle 14">
            <a:extLst>
              <a:ext uri="{FF2B5EF4-FFF2-40B4-BE49-F238E27FC236}">
                <a16:creationId xmlns:a16="http://schemas.microsoft.com/office/drawing/2014/main" id="{3A1FDB82-1DF2-7D52-D3AA-239358A9BDE6}"/>
              </a:ext>
            </a:extLst>
          </p:cNvPr>
          <p:cNvSpPr/>
          <p:nvPr/>
        </p:nvSpPr>
        <p:spPr>
          <a:xfrm>
            <a:off x="773599" y="5800652"/>
            <a:ext cx="1474600" cy="21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100" dirty="0">
                <a:latin typeface="Bahnschrift Light" panose="020B0502040204020203" pitchFamily="34" charset="0"/>
              </a:rPr>
              <a:t>(Modules)</a:t>
            </a:r>
          </a:p>
        </p:txBody>
      </p:sp>
      <p:sp>
        <p:nvSpPr>
          <p:cNvPr id="17" name="Rectangle 16">
            <a:extLst>
              <a:ext uri="{FF2B5EF4-FFF2-40B4-BE49-F238E27FC236}">
                <a16:creationId xmlns:a16="http://schemas.microsoft.com/office/drawing/2014/main" id="{9082E352-5383-116B-0B8C-9F1D92598C0E}"/>
              </a:ext>
            </a:extLst>
          </p:cNvPr>
          <p:cNvSpPr/>
          <p:nvPr/>
        </p:nvSpPr>
        <p:spPr>
          <a:xfrm>
            <a:off x="460771" y="3569856"/>
            <a:ext cx="2183611" cy="25391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50" dirty="0">
                <a:latin typeface="Bahnschrift" panose="020B0502040204020203" pitchFamily="34" charset="0"/>
              </a:rPr>
              <a:t>Only Serial DB9 Communication</a:t>
            </a:r>
          </a:p>
        </p:txBody>
      </p:sp>
      <p:sp>
        <p:nvSpPr>
          <p:cNvPr id="18" name="Rectangle 17">
            <a:extLst>
              <a:ext uri="{FF2B5EF4-FFF2-40B4-BE49-F238E27FC236}">
                <a16:creationId xmlns:a16="http://schemas.microsoft.com/office/drawing/2014/main" id="{A447ED3D-4622-ECBE-79D4-C385B793C999}"/>
              </a:ext>
            </a:extLst>
          </p:cNvPr>
          <p:cNvSpPr/>
          <p:nvPr/>
        </p:nvSpPr>
        <p:spPr>
          <a:xfrm>
            <a:off x="1061565" y="954596"/>
            <a:ext cx="88197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Bahnschrift" panose="020B0502040204020203" pitchFamily="34" charset="0"/>
              </a:rPr>
              <a:t>Case-1</a:t>
            </a:r>
            <a:endParaRPr lang="en-IN" dirty="0"/>
          </a:p>
        </p:txBody>
      </p:sp>
      <p:sp>
        <p:nvSpPr>
          <p:cNvPr id="19" name="Rounded Rectangle 17">
            <a:extLst>
              <a:ext uri="{FF2B5EF4-FFF2-40B4-BE49-F238E27FC236}">
                <a16:creationId xmlns:a16="http://schemas.microsoft.com/office/drawing/2014/main" id="{40AE14E3-865B-721A-F045-0D5BA054FB08}"/>
              </a:ext>
            </a:extLst>
          </p:cNvPr>
          <p:cNvSpPr/>
          <p:nvPr/>
        </p:nvSpPr>
        <p:spPr>
          <a:xfrm>
            <a:off x="2909570" y="1325895"/>
            <a:ext cx="2288519" cy="5267243"/>
          </a:xfrm>
          <a:prstGeom prst="roundRect">
            <a:avLst>
              <a:gd name="adj" fmla="val 10514"/>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latin typeface="Bahnschrift" panose="020B0502040204020203" pitchFamily="34" charset="0"/>
            </a:endParaRPr>
          </a:p>
        </p:txBody>
      </p:sp>
      <p:sp>
        <p:nvSpPr>
          <p:cNvPr id="20" name="Rectangle 19">
            <a:extLst>
              <a:ext uri="{FF2B5EF4-FFF2-40B4-BE49-F238E27FC236}">
                <a16:creationId xmlns:a16="http://schemas.microsoft.com/office/drawing/2014/main" id="{179FF204-1C77-A02C-61F3-B4756D242B36}"/>
              </a:ext>
            </a:extLst>
          </p:cNvPr>
          <p:cNvSpPr/>
          <p:nvPr/>
        </p:nvSpPr>
        <p:spPr>
          <a:xfrm>
            <a:off x="3593723" y="954596"/>
            <a:ext cx="923651"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Bahnschrift" panose="020B0502040204020203" pitchFamily="34" charset="0"/>
              </a:rPr>
              <a:t>Case-2</a:t>
            </a:r>
            <a:endParaRPr lang="en-IN" dirty="0"/>
          </a:p>
        </p:txBody>
      </p:sp>
      <p:pic>
        <p:nvPicPr>
          <p:cNvPr id="21" name="Picture 20">
            <a:extLst>
              <a:ext uri="{FF2B5EF4-FFF2-40B4-BE49-F238E27FC236}">
                <a16:creationId xmlns:a16="http://schemas.microsoft.com/office/drawing/2014/main" id="{3307C6CC-089D-63B1-6843-263AD7167003}"/>
              </a:ext>
            </a:extLst>
          </p:cNvPr>
          <p:cNvPicPr>
            <a:picLocks noChangeAspect="1"/>
          </p:cNvPicPr>
          <p:nvPr/>
        </p:nvPicPr>
        <p:blipFill>
          <a:blip r:embed="rId2"/>
          <a:stretch>
            <a:fillRect/>
          </a:stretch>
        </p:blipFill>
        <p:spPr>
          <a:xfrm>
            <a:off x="3709922" y="1673988"/>
            <a:ext cx="623977" cy="678235"/>
          </a:xfrm>
          <a:prstGeom prst="rect">
            <a:avLst/>
          </a:prstGeom>
        </p:spPr>
      </p:pic>
      <p:sp>
        <p:nvSpPr>
          <p:cNvPr id="22" name="Rectangle 21">
            <a:extLst>
              <a:ext uri="{FF2B5EF4-FFF2-40B4-BE49-F238E27FC236}">
                <a16:creationId xmlns:a16="http://schemas.microsoft.com/office/drawing/2014/main" id="{93F88736-0A99-B50B-CC41-A87800EB4991}"/>
              </a:ext>
            </a:extLst>
          </p:cNvPr>
          <p:cNvSpPr/>
          <p:nvPr/>
        </p:nvSpPr>
        <p:spPr>
          <a:xfrm>
            <a:off x="3716682" y="1396989"/>
            <a:ext cx="50847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5">
                    <a:lumMod val="75000"/>
                  </a:schemeClr>
                </a:solidFill>
                <a:latin typeface="Bahnschrift" panose="020B0502040204020203" pitchFamily="34" charset="0"/>
              </a:rPr>
              <a:t>DCS</a:t>
            </a:r>
            <a:endParaRPr lang="en-IN" sz="1200" dirty="0">
              <a:solidFill>
                <a:schemeClr val="accent5">
                  <a:lumMod val="75000"/>
                </a:schemeClr>
              </a:solidFill>
            </a:endParaRPr>
          </a:p>
        </p:txBody>
      </p:sp>
      <p:sp>
        <p:nvSpPr>
          <p:cNvPr id="23" name="Rectangle 22">
            <a:extLst>
              <a:ext uri="{FF2B5EF4-FFF2-40B4-BE49-F238E27FC236}">
                <a16:creationId xmlns:a16="http://schemas.microsoft.com/office/drawing/2014/main" id="{D128A59F-9F5B-2034-8083-E990774D6A62}"/>
              </a:ext>
            </a:extLst>
          </p:cNvPr>
          <p:cNvSpPr/>
          <p:nvPr/>
        </p:nvSpPr>
        <p:spPr>
          <a:xfrm>
            <a:off x="2958295" y="2352223"/>
            <a:ext cx="2102971" cy="6001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2060"/>
                </a:solidFill>
                <a:latin typeface="Bahnschrift" panose="020B0502040204020203" pitchFamily="34" charset="0"/>
              </a:rPr>
              <a:t>At DCS Ethernet Switch to AIMS Firewall (By using AIMS Cisco Firewall)</a:t>
            </a:r>
            <a:endParaRPr lang="en-IN" sz="1100" dirty="0">
              <a:solidFill>
                <a:srgbClr val="002060"/>
              </a:solidFill>
            </a:endParaRPr>
          </a:p>
        </p:txBody>
      </p:sp>
      <p:pic>
        <p:nvPicPr>
          <p:cNvPr id="24" name="Picture 23">
            <a:extLst>
              <a:ext uri="{FF2B5EF4-FFF2-40B4-BE49-F238E27FC236}">
                <a16:creationId xmlns:a16="http://schemas.microsoft.com/office/drawing/2014/main" id="{43BB7872-98A9-7E43-ED33-0B4D8E852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015" y="4741222"/>
            <a:ext cx="826544" cy="780588"/>
          </a:xfrm>
          <a:prstGeom prst="rect">
            <a:avLst/>
          </a:prstGeom>
        </p:spPr>
      </p:pic>
      <p:sp>
        <p:nvSpPr>
          <p:cNvPr id="25" name="Rectangle 24">
            <a:extLst>
              <a:ext uri="{FF2B5EF4-FFF2-40B4-BE49-F238E27FC236}">
                <a16:creationId xmlns:a16="http://schemas.microsoft.com/office/drawing/2014/main" id="{496DD3CB-0306-55D3-F675-857618DAC91E}"/>
              </a:ext>
            </a:extLst>
          </p:cNvPr>
          <p:cNvSpPr/>
          <p:nvPr/>
        </p:nvSpPr>
        <p:spPr>
          <a:xfrm>
            <a:off x="3393372" y="5521810"/>
            <a:ext cx="1257075"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B88C00"/>
                </a:solidFill>
                <a:latin typeface="Bahnschrift" panose="020B0502040204020203" pitchFamily="34" charset="0"/>
              </a:rPr>
              <a:t>X-FORCE AIMS</a:t>
            </a:r>
            <a:endParaRPr lang="en-IN" sz="1200" dirty="0">
              <a:solidFill>
                <a:srgbClr val="B88C00"/>
              </a:solidFill>
            </a:endParaRPr>
          </a:p>
        </p:txBody>
      </p:sp>
      <p:sp>
        <p:nvSpPr>
          <p:cNvPr id="31" name="Rounded Rectangle 29">
            <a:extLst>
              <a:ext uri="{FF2B5EF4-FFF2-40B4-BE49-F238E27FC236}">
                <a16:creationId xmlns:a16="http://schemas.microsoft.com/office/drawing/2014/main" id="{EF131930-B393-A2CD-3C2B-030D62C51BE8}"/>
              </a:ext>
            </a:extLst>
          </p:cNvPr>
          <p:cNvSpPr/>
          <p:nvPr/>
        </p:nvSpPr>
        <p:spPr>
          <a:xfrm>
            <a:off x="3272480" y="5798809"/>
            <a:ext cx="1474600" cy="21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100" dirty="0">
                <a:latin typeface="Bahnschrift Light" panose="020B0502040204020203" pitchFamily="34" charset="0"/>
              </a:rPr>
              <a:t>(Modules)</a:t>
            </a:r>
          </a:p>
        </p:txBody>
      </p:sp>
      <p:pic>
        <p:nvPicPr>
          <p:cNvPr id="32" name="Picture 31">
            <a:extLst>
              <a:ext uri="{FF2B5EF4-FFF2-40B4-BE49-F238E27FC236}">
                <a16:creationId xmlns:a16="http://schemas.microsoft.com/office/drawing/2014/main" id="{AA8E2AB2-48D7-400B-A5EA-E04CD281A253}"/>
              </a:ext>
            </a:extLst>
          </p:cNvPr>
          <p:cNvPicPr>
            <a:picLocks noChangeAspect="1"/>
          </p:cNvPicPr>
          <p:nvPr/>
        </p:nvPicPr>
        <p:blipFill>
          <a:blip r:embed="rId4"/>
          <a:stretch>
            <a:fillRect/>
          </a:stretch>
        </p:blipFill>
        <p:spPr>
          <a:xfrm>
            <a:off x="3366820" y="2955124"/>
            <a:ext cx="1424251" cy="169554"/>
          </a:xfrm>
          <a:prstGeom prst="rect">
            <a:avLst/>
          </a:prstGeom>
        </p:spPr>
      </p:pic>
      <p:cxnSp>
        <p:nvCxnSpPr>
          <p:cNvPr id="33" name="Elbow Connector 31">
            <a:extLst>
              <a:ext uri="{FF2B5EF4-FFF2-40B4-BE49-F238E27FC236}">
                <a16:creationId xmlns:a16="http://schemas.microsoft.com/office/drawing/2014/main" id="{154F0622-D97F-F4EC-78BF-DD72F69B08B4}"/>
              </a:ext>
            </a:extLst>
          </p:cNvPr>
          <p:cNvCxnSpPr>
            <a:cxnSpLocks/>
          </p:cNvCxnSpPr>
          <p:nvPr/>
        </p:nvCxnSpPr>
        <p:spPr>
          <a:xfrm rot="5400000">
            <a:off x="3644215" y="3520792"/>
            <a:ext cx="976761" cy="184531"/>
          </a:xfrm>
          <a:prstGeom prst="bentConnector3">
            <a:avLst>
              <a:gd name="adj1" fmla="val 50000"/>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66488702-D637-711F-B1D9-E36B76EB762C}"/>
              </a:ext>
            </a:extLst>
          </p:cNvPr>
          <p:cNvPicPr>
            <a:picLocks noChangeAspect="1"/>
          </p:cNvPicPr>
          <p:nvPr/>
        </p:nvPicPr>
        <p:blipFill>
          <a:blip r:embed="rId5"/>
          <a:stretch>
            <a:fillRect/>
          </a:stretch>
        </p:blipFill>
        <p:spPr>
          <a:xfrm>
            <a:off x="3709922" y="4107799"/>
            <a:ext cx="750629" cy="242381"/>
          </a:xfrm>
          <a:prstGeom prst="rect">
            <a:avLst/>
          </a:prstGeom>
        </p:spPr>
      </p:pic>
      <p:sp>
        <p:nvSpPr>
          <p:cNvPr id="35" name="Rectangle 34">
            <a:extLst>
              <a:ext uri="{FF2B5EF4-FFF2-40B4-BE49-F238E27FC236}">
                <a16:creationId xmlns:a16="http://schemas.microsoft.com/office/drawing/2014/main" id="{0D00E39F-B529-BC24-EC23-ED54D0248A3B}"/>
              </a:ext>
            </a:extLst>
          </p:cNvPr>
          <p:cNvSpPr/>
          <p:nvPr/>
        </p:nvSpPr>
        <p:spPr>
          <a:xfrm>
            <a:off x="3894434" y="4450065"/>
            <a:ext cx="984565" cy="24622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2060"/>
                </a:solidFill>
                <a:latin typeface="Bahnschrift" panose="020B0502040204020203" pitchFamily="34" charset="0"/>
              </a:rPr>
              <a:t>AIMS Firewall</a:t>
            </a:r>
            <a:endParaRPr lang="en-IN" sz="1000" dirty="0"/>
          </a:p>
        </p:txBody>
      </p:sp>
      <p:cxnSp>
        <p:nvCxnSpPr>
          <p:cNvPr id="36" name="Straight Arrow Connector 35">
            <a:extLst>
              <a:ext uri="{FF2B5EF4-FFF2-40B4-BE49-F238E27FC236}">
                <a16:creationId xmlns:a16="http://schemas.microsoft.com/office/drawing/2014/main" id="{2E00003A-7609-78A0-844C-52D648F693C1}"/>
              </a:ext>
            </a:extLst>
          </p:cNvPr>
          <p:cNvCxnSpPr>
            <a:cxnSpLocks/>
          </p:cNvCxnSpPr>
          <p:nvPr/>
        </p:nvCxnSpPr>
        <p:spPr>
          <a:xfrm>
            <a:off x="3894547" y="4334868"/>
            <a:ext cx="0" cy="43637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5">
            <a:extLst>
              <a:ext uri="{FF2B5EF4-FFF2-40B4-BE49-F238E27FC236}">
                <a16:creationId xmlns:a16="http://schemas.microsoft.com/office/drawing/2014/main" id="{2C685E77-EF91-5120-7E61-92E709E435FB}"/>
              </a:ext>
            </a:extLst>
          </p:cNvPr>
          <p:cNvSpPr/>
          <p:nvPr/>
        </p:nvSpPr>
        <p:spPr>
          <a:xfrm>
            <a:off x="5455508" y="1323928"/>
            <a:ext cx="2288519" cy="5267243"/>
          </a:xfrm>
          <a:prstGeom prst="roundRect">
            <a:avLst>
              <a:gd name="adj" fmla="val 10514"/>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latin typeface="Bahnschrift" panose="020B0502040204020203" pitchFamily="34" charset="0"/>
            </a:endParaRPr>
          </a:p>
        </p:txBody>
      </p:sp>
      <p:sp>
        <p:nvSpPr>
          <p:cNvPr id="38" name="Rectangle 37">
            <a:extLst>
              <a:ext uri="{FF2B5EF4-FFF2-40B4-BE49-F238E27FC236}">
                <a16:creationId xmlns:a16="http://schemas.microsoft.com/office/drawing/2014/main" id="{B2BE8003-2988-6759-CCB0-DA8D54FA1791}"/>
              </a:ext>
            </a:extLst>
          </p:cNvPr>
          <p:cNvSpPr/>
          <p:nvPr/>
        </p:nvSpPr>
        <p:spPr>
          <a:xfrm>
            <a:off x="6139661" y="952629"/>
            <a:ext cx="923651"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Bahnschrift" panose="020B0502040204020203" pitchFamily="34" charset="0"/>
              </a:rPr>
              <a:t>Case-3</a:t>
            </a:r>
            <a:endParaRPr lang="en-IN" dirty="0"/>
          </a:p>
        </p:txBody>
      </p:sp>
      <p:pic>
        <p:nvPicPr>
          <p:cNvPr id="39" name="Picture 38">
            <a:extLst>
              <a:ext uri="{FF2B5EF4-FFF2-40B4-BE49-F238E27FC236}">
                <a16:creationId xmlns:a16="http://schemas.microsoft.com/office/drawing/2014/main" id="{43C2FDCF-82DD-BFEB-A7E6-0FA1FB8F2B0B}"/>
              </a:ext>
            </a:extLst>
          </p:cNvPr>
          <p:cNvPicPr>
            <a:picLocks noChangeAspect="1"/>
          </p:cNvPicPr>
          <p:nvPr/>
        </p:nvPicPr>
        <p:blipFill>
          <a:blip r:embed="rId2"/>
          <a:stretch>
            <a:fillRect/>
          </a:stretch>
        </p:blipFill>
        <p:spPr>
          <a:xfrm>
            <a:off x="6255860" y="1672021"/>
            <a:ext cx="623977" cy="678235"/>
          </a:xfrm>
          <a:prstGeom prst="rect">
            <a:avLst/>
          </a:prstGeom>
        </p:spPr>
      </p:pic>
      <p:sp>
        <p:nvSpPr>
          <p:cNvPr id="40" name="Rectangle 39">
            <a:extLst>
              <a:ext uri="{FF2B5EF4-FFF2-40B4-BE49-F238E27FC236}">
                <a16:creationId xmlns:a16="http://schemas.microsoft.com/office/drawing/2014/main" id="{6DF04A99-B9FB-5428-794E-0F9135DEE532}"/>
              </a:ext>
            </a:extLst>
          </p:cNvPr>
          <p:cNvSpPr/>
          <p:nvPr/>
        </p:nvSpPr>
        <p:spPr>
          <a:xfrm>
            <a:off x="6379349" y="1395022"/>
            <a:ext cx="50847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5">
                    <a:lumMod val="75000"/>
                  </a:schemeClr>
                </a:solidFill>
                <a:latin typeface="Bahnschrift" panose="020B0502040204020203" pitchFamily="34" charset="0"/>
              </a:rPr>
              <a:t>DCS</a:t>
            </a:r>
            <a:endParaRPr lang="en-IN" sz="1200" dirty="0">
              <a:solidFill>
                <a:schemeClr val="accent5">
                  <a:lumMod val="75000"/>
                </a:schemeClr>
              </a:solidFill>
            </a:endParaRPr>
          </a:p>
        </p:txBody>
      </p:sp>
      <p:sp>
        <p:nvSpPr>
          <p:cNvPr id="41" name="Rectangle 40">
            <a:extLst>
              <a:ext uri="{FF2B5EF4-FFF2-40B4-BE49-F238E27FC236}">
                <a16:creationId xmlns:a16="http://schemas.microsoft.com/office/drawing/2014/main" id="{273F0F76-DB19-A79F-A52A-D4C0294876A9}"/>
              </a:ext>
            </a:extLst>
          </p:cNvPr>
          <p:cNvSpPr/>
          <p:nvPr/>
        </p:nvSpPr>
        <p:spPr>
          <a:xfrm>
            <a:off x="5671287" y="2351397"/>
            <a:ext cx="2102971"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2060"/>
                </a:solidFill>
                <a:latin typeface="Bahnschrift" panose="020B0502040204020203" pitchFamily="34" charset="0"/>
              </a:rPr>
              <a:t>At DCS Firewall to AIMS Firewall (Both Firewall)</a:t>
            </a:r>
            <a:endParaRPr lang="en-IN" sz="1100" dirty="0">
              <a:solidFill>
                <a:srgbClr val="002060"/>
              </a:solidFill>
            </a:endParaRPr>
          </a:p>
        </p:txBody>
      </p:sp>
      <p:cxnSp>
        <p:nvCxnSpPr>
          <p:cNvPr id="42" name="Elbow Connector 40">
            <a:extLst>
              <a:ext uri="{FF2B5EF4-FFF2-40B4-BE49-F238E27FC236}">
                <a16:creationId xmlns:a16="http://schemas.microsoft.com/office/drawing/2014/main" id="{C1B5F626-BD80-F232-8CB7-0B29A49753DA}"/>
              </a:ext>
            </a:extLst>
          </p:cNvPr>
          <p:cNvCxnSpPr>
            <a:endCxn id="43" idx="1"/>
          </p:cNvCxnSpPr>
          <p:nvPr/>
        </p:nvCxnSpPr>
        <p:spPr>
          <a:xfrm rot="5400000">
            <a:off x="6107219" y="2751952"/>
            <a:ext cx="335825" cy="369024"/>
          </a:xfrm>
          <a:prstGeom prst="bentConnector4">
            <a:avLst>
              <a:gd name="adj1" fmla="val 31956"/>
              <a:gd name="adj2" fmla="val 161947"/>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F03B8EEE-9886-4F94-4E9B-EF503E0F6381}"/>
              </a:ext>
            </a:extLst>
          </p:cNvPr>
          <p:cNvPicPr>
            <a:picLocks noChangeAspect="1"/>
          </p:cNvPicPr>
          <p:nvPr/>
        </p:nvPicPr>
        <p:blipFill>
          <a:blip r:embed="rId5"/>
          <a:stretch>
            <a:fillRect/>
          </a:stretch>
        </p:blipFill>
        <p:spPr>
          <a:xfrm>
            <a:off x="6090619" y="2983186"/>
            <a:ext cx="750629" cy="242381"/>
          </a:xfrm>
          <a:prstGeom prst="rect">
            <a:avLst/>
          </a:prstGeom>
        </p:spPr>
      </p:pic>
      <p:sp>
        <p:nvSpPr>
          <p:cNvPr id="44" name="Rectangle 43">
            <a:extLst>
              <a:ext uri="{FF2B5EF4-FFF2-40B4-BE49-F238E27FC236}">
                <a16:creationId xmlns:a16="http://schemas.microsoft.com/office/drawing/2014/main" id="{630BE836-1550-32EB-EFDD-2B6F4D063ECF}"/>
              </a:ext>
            </a:extLst>
          </p:cNvPr>
          <p:cNvSpPr/>
          <p:nvPr/>
        </p:nvSpPr>
        <p:spPr>
          <a:xfrm>
            <a:off x="6805950" y="2982045"/>
            <a:ext cx="662361" cy="24622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2060"/>
                </a:solidFill>
                <a:latin typeface="Bahnschrift" panose="020B0502040204020203" pitchFamily="34" charset="0"/>
              </a:rPr>
              <a:t> Firewall</a:t>
            </a:r>
            <a:endParaRPr lang="en-IN" sz="1000" dirty="0"/>
          </a:p>
        </p:txBody>
      </p:sp>
      <p:cxnSp>
        <p:nvCxnSpPr>
          <p:cNvPr id="45" name="Straight Arrow Connector 44">
            <a:extLst>
              <a:ext uri="{FF2B5EF4-FFF2-40B4-BE49-F238E27FC236}">
                <a16:creationId xmlns:a16="http://schemas.microsoft.com/office/drawing/2014/main" id="{5946BA16-318D-B9B1-9274-50B29EFD02F6}"/>
              </a:ext>
            </a:extLst>
          </p:cNvPr>
          <p:cNvCxnSpPr>
            <a:cxnSpLocks/>
            <a:endCxn id="12" idx="0"/>
          </p:cNvCxnSpPr>
          <p:nvPr/>
        </p:nvCxnSpPr>
        <p:spPr>
          <a:xfrm>
            <a:off x="6448115" y="3196557"/>
            <a:ext cx="4579" cy="31465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E5ECBB99-47FD-CB98-9F56-9488D5B1122E}"/>
              </a:ext>
            </a:extLst>
          </p:cNvPr>
          <p:cNvPicPr>
            <a:picLocks noChangeAspect="1"/>
          </p:cNvPicPr>
          <p:nvPr/>
        </p:nvPicPr>
        <p:blipFill>
          <a:blip r:embed="rId5"/>
          <a:stretch>
            <a:fillRect/>
          </a:stretch>
        </p:blipFill>
        <p:spPr>
          <a:xfrm>
            <a:off x="6164453" y="4376827"/>
            <a:ext cx="750629" cy="242381"/>
          </a:xfrm>
          <a:prstGeom prst="rect">
            <a:avLst/>
          </a:prstGeom>
        </p:spPr>
      </p:pic>
      <p:sp>
        <p:nvSpPr>
          <p:cNvPr id="47" name="Rectangle 46">
            <a:extLst>
              <a:ext uri="{FF2B5EF4-FFF2-40B4-BE49-F238E27FC236}">
                <a16:creationId xmlns:a16="http://schemas.microsoft.com/office/drawing/2014/main" id="{03187FBA-7826-F5B3-474F-BE20F4DFBEF9}"/>
              </a:ext>
            </a:extLst>
          </p:cNvPr>
          <p:cNvSpPr/>
          <p:nvPr/>
        </p:nvSpPr>
        <p:spPr>
          <a:xfrm>
            <a:off x="6633585" y="4227069"/>
            <a:ext cx="984565" cy="24622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2060"/>
                </a:solidFill>
                <a:latin typeface="Bahnschrift" panose="020B0502040204020203" pitchFamily="34" charset="0"/>
              </a:rPr>
              <a:t>AIMS Firewall</a:t>
            </a:r>
            <a:endParaRPr lang="en-IN" sz="1000" dirty="0"/>
          </a:p>
        </p:txBody>
      </p:sp>
      <p:pic>
        <p:nvPicPr>
          <p:cNvPr id="48" name="Picture 47">
            <a:extLst>
              <a:ext uri="{FF2B5EF4-FFF2-40B4-BE49-F238E27FC236}">
                <a16:creationId xmlns:a16="http://schemas.microsoft.com/office/drawing/2014/main" id="{ADA96B51-7D99-80AC-F6B0-884B2F835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4774" y="4741219"/>
            <a:ext cx="826544" cy="780588"/>
          </a:xfrm>
          <a:prstGeom prst="rect">
            <a:avLst/>
          </a:prstGeom>
        </p:spPr>
      </p:pic>
      <p:sp>
        <p:nvSpPr>
          <p:cNvPr id="49" name="Rectangle 48">
            <a:extLst>
              <a:ext uri="{FF2B5EF4-FFF2-40B4-BE49-F238E27FC236}">
                <a16:creationId xmlns:a16="http://schemas.microsoft.com/office/drawing/2014/main" id="{05EE3E8E-1ABD-8FB5-7219-9CCE5DA6A197}"/>
              </a:ext>
            </a:extLst>
          </p:cNvPr>
          <p:cNvSpPr/>
          <p:nvPr/>
        </p:nvSpPr>
        <p:spPr>
          <a:xfrm>
            <a:off x="5931131" y="5521807"/>
            <a:ext cx="1257075"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B88C00"/>
                </a:solidFill>
                <a:latin typeface="Bahnschrift" panose="020B0502040204020203" pitchFamily="34" charset="0"/>
              </a:rPr>
              <a:t>X-FORCE AIMS</a:t>
            </a:r>
            <a:endParaRPr lang="en-IN" sz="1200" dirty="0">
              <a:solidFill>
                <a:srgbClr val="B88C00"/>
              </a:solidFill>
            </a:endParaRPr>
          </a:p>
        </p:txBody>
      </p:sp>
      <p:sp>
        <p:nvSpPr>
          <p:cNvPr id="55" name="Rounded Rectangle 53">
            <a:extLst>
              <a:ext uri="{FF2B5EF4-FFF2-40B4-BE49-F238E27FC236}">
                <a16:creationId xmlns:a16="http://schemas.microsoft.com/office/drawing/2014/main" id="{9063E60E-CED4-27C7-A462-C065C83B35CF}"/>
              </a:ext>
            </a:extLst>
          </p:cNvPr>
          <p:cNvSpPr/>
          <p:nvPr/>
        </p:nvSpPr>
        <p:spPr>
          <a:xfrm>
            <a:off x="5810239" y="5798806"/>
            <a:ext cx="1474600" cy="21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100" dirty="0">
                <a:latin typeface="Bahnschrift Light" panose="020B0502040204020203" pitchFamily="34" charset="0"/>
              </a:rPr>
              <a:t>(Modules)</a:t>
            </a:r>
          </a:p>
        </p:txBody>
      </p:sp>
      <p:cxnSp>
        <p:nvCxnSpPr>
          <p:cNvPr id="56" name="Elbow Connector 54">
            <a:extLst>
              <a:ext uri="{FF2B5EF4-FFF2-40B4-BE49-F238E27FC236}">
                <a16:creationId xmlns:a16="http://schemas.microsoft.com/office/drawing/2014/main" id="{2A4D1F70-66A1-CE43-662F-6BC27B1D8F9D}"/>
              </a:ext>
            </a:extLst>
          </p:cNvPr>
          <p:cNvCxnSpPr>
            <a:stCxn id="46" idx="1"/>
            <a:endCxn id="48" idx="1"/>
          </p:cNvCxnSpPr>
          <p:nvPr/>
        </p:nvCxnSpPr>
        <p:spPr>
          <a:xfrm rot="10800000" flipH="1" flipV="1">
            <a:off x="6164452" y="4498017"/>
            <a:ext cx="10321" cy="633495"/>
          </a:xfrm>
          <a:prstGeom prst="bentConnector3">
            <a:avLst>
              <a:gd name="adj1" fmla="val -2214902"/>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5">
            <a:extLst>
              <a:ext uri="{FF2B5EF4-FFF2-40B4-BE49-F238E27FC236}">
                <a16:creationId xmlns:a16="http://schemas.microsoft.com/office/drawing/2014/main" id="{432ED2E6-1925-B022-6B08-314B7319EC01}"/>
              </a:ext>
            </a:extLst>
          </p:cNvPr>
          <p:cNvSpPr/>
          <p:nvPr/>
        </p:nvSpPr>
        <p:spPr>
          <a:xfrm>
            <a:off x="8017309" y="1321961"/>
            <a:ext cx="2288519" cy="5267243"/>
          </a:xfrm>
          <a:prstGeom prst="roundRect">
            <a:avLst>
              <a:gd name="adj" fmla="val 10514"/>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latin typeface="Bahnschrift" panose="020B0502040204020203" pitchFamily="34" charset="0"/>
            </a:endParaRPr>
          </a:p>
        </p:txBody>
      </p:sp>
      <p:sp>
        <p:nvSpPr>
          <p:cNvPr id="58" name="Rectangle 57">
            <a:extLst>
              <a:ext uri="{FF2B5EF4-FFF2-40B4-BE49-F238E27FC236}">
                <a16:creationId xmlns:a16="http://schemas.microsoft.com/office/drawing/2014/main" id="{69541519-B8B8-1B97-0D9C-DFB90A036946}"/>
              </a:ext>
            </a:extLst>
          </p:cNvPr>
          <p:cNvSpPr/>
          <p:nvPr/>
        </p:nvSpPr>
        <p:spPr>
          <a:xfrm>
            <a:off x="8701462" y="950662"/>
            <a:ext cx="93647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Bahnschrift" panose="020B0502040204020203" pitchFamily="34" charset="0"/>
              </a:rPr>
              <a:t>Case-4</a:t>
            </a:r>
            <a:endParaRPr lang="en-IN" dirty="0"/>
          </a:p>
        </p:txBody>
      </p:sp>
      <p:pic>
        <p:nvPicPr>
          <p:cNvPr id="59" name="Picture 58">
            <a:extLst>
              <a:ext uri="{FF2B5EF4-FFF2-40B4-BE49-F238E27FC236}">
                <a16:creationId xmlns:a16="http://schemas.microsoft.com/office/drawing/2014/main" id="{7A646E38-8C6A-695E-BCDD-EBC13316F67C}"/>
              </a:ext>
            </a:extLst>
          </p:cNvPr>
          <p:cNvPicPr>
            <a:picLocks noChangeAspect="1"/>
          </p:cNvPicPr>
          <p:nvPr/>
        </p:nvPicPr>
        <p:blipFill>
          <a:blip r:embed="rId2"/>
          <a:stretch>
            <a:fillRect/>
          </a:stretch>
        </p:blipFill>
        <p:spPr>
          <a:xfrm>
            <a:off x="8817661" y="1670054"/>
            <a:ext cx="623977" cy="678235"/>
          </a:xfrm>
          <a:prstGeom prst="rect">
            <a:avLst/>
          </a:prstGeom>
        </p:spPr>
      </p:pic>
      <p:sp>
        <p:nvSpPr>
          <p:cNvPr id="60" name="Rectangle 59">
            <a:extLst>
              <a:ext uri="{FF2B5EF4-FFF2-40B4-BE49-F238E27FC236}">
                <a16:creationId xmlns:a16="http://schemas.microsoft.com/office/drawing/2014/main" id="{F20FD72D-ED10-2BDE-658F-EF9C1C7CE9A4}"/>
              </a:ext>
            </a:extLst>
          </p:cNvPr>
          <p:cNvSpPr/>
          <p:nvPr/>
        </p:nvSpPr>
        <p:spPr>
          <a:xfrm>
            <a:off x="8834150" y="1393055"/>
            <a:ext cx="508473"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5">
                    <a:lumMod val="75000"/>
                  </a:schemeClr>
                </a:solidFill>
                <a:latin typeface="Bahnschrift" panose="020B0502040204020203" pitchFamily="34" charset="0"/>
              </a:rPr>
              <a:t>DCS</a:t>
            </a:r>
            <a:endParaRPr lang="en-IN" sz="1200" dirty="0">
              <a:solidFill>
                <a:schemeClr val="accent5">
                  <a:lumMod val="75000"/>
                </a:schemeClr>
              </a:solidFill>
            </a:endParaRPr>
          </a:p>
        </p:txBody>
      </p:sp>
      <p:sp>
        <p:nvSpPr>
          <p:cNvPr id="61" name="Rectangle 60">
            <a:extLst>
              <a:ext uri="{FF2B5EF4-FFF2-40B4-BE49-F238E27FC236}">
                <a16:creationId xmlns:a16="http://schemas.microsoft.com/office/drawing/2014/main" id="{8A7BB8FA-24BD-68F6-0132-48A5F07E6999}"/>
              </a:ext>
            </a:extLst>
          </p:cNvPr>
          <p:cNvSpPr/>
          <p:nvPr/>
        </p:nvSpPr>
        <p:spPr>
          <a:xfrm>
            <a:off x="8017308" y="2348289"/>
            <a:ext cx="2228057"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2060"/>
                </a:solidFill>
                <a:latin typeface="Bahnschrift" panose="020B0502040204020203" pitchFamily="34" charset="0"/>
              </a:rPr>
              <a:t>At DCS Ethernet S/W to Serial converter &gt;&gt; AIMS COM Port  </a:t>
            </a:r>
            <a:endParaRPr lang="en-IN" sz="1100" dirty="0">
              <a:solidFill>
                <a:srgbClr val="002060"/>
              </a:solidFill>
            </a:endParaRPr>
          </a:p>
        </p:txBody>
      </p:sp>
      <p:pic>
        <p:nvPicPr>
          <p:cNvPr id="62" name="Picture 61">
            <a:extLst>
              <a:ext uri="{FF2B5EF4-FFF2-40B4-BE49-F238E27FC236}">
                <a16:creationId xmlns:a16="http://schemas.microsoft.com/office/drawing/2014/main" id="{2D2DE44A-E092-6BAF-2880-37DAC4EE4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061" y="4747990"/>
            <a:ext cx="826544" cy="780588"/>
          </a:xfrm>
          <a:prstGeom prst="rect">
            <a:avLst/>
          </a:prstGeom>
        </p:spPr>
      </p:pic>
      <p:sp>
        <p:nvSpPr>
          <p:cNvPr id="63" name="Rectangle 62">
            <a:extLst>
              <a:ext uri="{FF2B5EF4-FFF2-40B4-BE49-F238E27FC236}">
                <a16:creationId xmlns:a16="http://schemas.microsoft.com/office/drawing/2014/main" id="{37494C77-1E7E-AFAB-43E7-D1A95486D2DE}"/>
              </a:ext>
            </a:extLst>
          </p:cNvPr>
          <p:cNvSpPr/>
          <p:nvPr/>
        </p:nvSpPr>
        <p:spPr>
          <a:xfrm>
            <a:off x="8492932" y="5529561"/>
            <a:ext cx="1257075"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B88C00"/>
                </a:solidFill>
                <a:latin typeface="Bahnschrift" panose="020B0502040204020203" pitchFamily="34" charset="0"/>
              </a:rPr>
              <a:t>X-FORCE AIMS</a:t>
            </a:r>
            <a:endParaRPr lang="en-IN" sz="1200" dirty="0">
              <a:solidFill>
                <a:srgbClr val="B88C00"/>
              </a:solidFill>
            </a:endParaRPr>
          </a:p>
        </p:txBody>
      </p:sp>
      <p:sp>
        <p:nvSpPr>
          <p:cNvPr id="69" name="Rounded Rectangle 67">
            <a:extLst>
              <a:ext uri="{FF2B5EF4-FFF2-40B4-BE49-F238E27FC236}">
                <a16:creationId xmlns:a16="http://schemas.microsoft.com/office/drawing/2014/main" id="{8387F3E0-C5D2-C94B-E669-3D9EF0635A32}"/>
              </a:ext>
            </a:extLst>
          </p:cNvPr>
          <p:cNvSpPr/>
          <p:nvPr/>
        </p:nvSpPr>
        <p:spPr>
          <a:xfrm>
            <a:off x="8372040" y="5806560"/>
            <a:ext cx="1474600" cy="21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1100" dirty="0">
                <a:latin typeface="Bahnschrift Light" panose="020B0502040204020203" pitchFamily="34" charset="0"/>
              </a:rPr>
              <a:t>(Modules)</a:t>
            </a:r>
          </a:p>
        </p:txBody>
      </p:sp>
      <p:pic>
        <p:nvPicPr>
          <p:cNvPr id="70" name="Picture 69">
            <a:extLst>
              <a:ext uri="{FF2B5EF4-FFF2-40B4-BE49-F238E27FC236}">
                <a16:creationId xmlns:a16="http://schemas.microsoft.com/office/drawing/2014/main" id="{D4B37F69-6298-BA33-8AE4-5762425104B9}"/>
              </a:ext>
            </a:extLst>
          </p:cNvPr>
          <p:cNvPicPr>
            <a:picLocks noChangeAspect="1"/>
          </p:cNvPicPr>
          <p:nvPr/>
        </p:nvPicPr>
        <p:blipFill>
          <a:blip r:embed="rId4"/>
          <a:stretch>
            <a:fillRect/>
          </a:stretch>
        </p:blipFill>
        <p:spPr>
          <a:xfrm>
            <a:off x="8447660" y="2747181"/>
            <a:ext cx="1424251" cy="169554"/>
          </a:xfrm>
          <a:prstGeom prst="rect">
            <a:avLst/>
          </a:prstGeom>
        </p:spPr>
      </p:pic>
      <p:pic>
        <p:nvPicPr>
          <p:cNvPr id="71" name="Picture 70">
            <a:extLst>
              <a:ext uri="{FF2B5EF4-FFF2-40B4-BE49-F238E27FC236}">
                <a16:creationId xmlns:a16="http://schemas.microsoft.com/office/drawing/2014/main" id="{49E6AF50-05CB-E782-6952-EA6C134F8B37}"/>
              </a:ext>
            </a:extLst>
          </p:cNvPr>
          <p:cNvPicPr>
            <a:picLocks noChangeAspect="1"/>
          </p:cNvPicPr>
          <p:nvPr/>
        </p:nvPicPr>
        <p:blipFill>
          <a:blip r:embed="rId6"/>
          <a:stretch>
            <a:fillRect/>
          </a:stretch>
        </p:blipFill>
        <p:spPr>
          <a:xfrm>
            <a:off x="9589915" y="3288501"/>
            <a:ext cx="523035" cy="812935"/>
          </a:xfrm>
          <a:prstGeom prst="rect">
            <a:avLst/>
          </a:prstGeom>
          <a:ln>
            <a:noFill/>
          </a:ln>
        </p:spPr>
      </p:pic>
      <p:cxnSp>
        <p:nvCxnSpPr>
          <p:cNvPr id="72" name="Elbow Connector 70">
            <a:extLst>
              <a:ext uri="{FF2B5EF4-FFF2-40B4-BE49-F238E27FC236}">
                <a16:creationId xmlns:a16="http://schemas.microsoft.com/office/drawing/2014/main" id="{DF1F0303-0C9E-FDF3-574A-1AAA1D7121A8}"/>
              </a:ext>
            </a:extLst>
          </p:cNvPr>
          <p:cNvCxnSpPr>
            <a:cxnSpLocks/>
            <a:stCxn id="70" idx="2"/>
            <a:endCxn id="71" idx="1"/>
          </p:cNvCxnSpPr>
          <p:nvPr/>
        </p:nvCxnSpPr>
        <p:spPr>
          <a:xfrm rot="16200000" flipH="1">
            <a:off x="8985733" y="3090787"/>
            <a:ext cx="778234" cy="4301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1">
            <a:extLst>
              <a:ext uri="{FF2B5EF4-FFF2-40B4-BE49-F238E27FC236}">
                <a16:creationId xmlns:a16="http://schemas.microsoft.com/office/drawing/2014/main" id="{CD384C8C-387C-BFFF-7653-EB17FFCBF58F}"/>
              </a:ext>
            </a:extLst>
          </p:cNvPr>
          <p:cNvCxnSpPr>
            <a:cxnSpLocks/>
            <a:stCxn id="71" idx="2"/>
            <a:endCxn id="62" idx="3"/>
          </p:cNvCxnSpPr>
          <p:nvPr/>
        </p:nvCxnSpPr>
        <p:spPr>
          <a:xfrm rot="5400000">
            <a:off x="9196595" y="4483446"/>
            <a:ext cx="1036848" cy="272828"/>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74" name="Rectangle 73">
            <a:extLst>
              <a:ext uri="{FF2B5EF4-FFF2-40B4-BE49-F238E27FC236}">
                <a16:creationId xmlns:a16="http://schemas.microsoft.com/office/drawing/2014/main" id="{7AC251EF-5819-7311-47A9-271592E461EA}"/>
              </a:ext>
            </a:extLst>
          </p:cNvPr>
          <p:cNvSpPr/>
          <p:nvPr/>
        </p:nvSpPr>
        <p:spPr>
          <a:xfrm>
            <a:off x="8507793" y="3768568"/>
            <a:ext cx="1200970" cy="24622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2060"/>
                </a:solidFill>
                <a:latin typeface="Bahnschrift" panose="020B0502040204020203" pitchFamily="34" charset="0"/>
              </a:rPr>
              <a:t>Ethernet to Serial</a:t>
            </a:r>
            <a:endParaRPr lang="en-IN" sz="1000" dirty="0"/>
          </a:p>
        </p:txBody>
      </p:sp>
      <p:sp>
        <p:nvSpPr>
          <p:cNvPr id="75" name="Rectangle 74">
            <a:extLst>
              <a:ext uri="{FF2B5EF4-FFF2-40B4-BE49-F238E27FC236}">
                <a16:creationId xmlns:a16="http://schemas.microsoft.com/office/drawing/2014/main" id="{FF8A73A1-4392-E95F-57A0-389818411792}"/>
              </a:ext>
            </a:extLst>
          </p:cNvPr>
          <p:cNvSpPr/>
          <p:nvPr/>
        </p:nvSpPr>
        <p:spPr>
          <a:xfrm>
            <a:off x="9514230" y="5119756"/>
            <a:ext cx="567784" cy="25391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50" dirty="0">
                <a:latin typeface="Bahnschrift" panose="020B0502040204020203" pitchFamily="34" charset="0"/>
              </a:rPr>
              <a:t>COM-1</a:t>
            </a:r>
            <a:endParaRPr lang="en-IN" dirty="0"/>
          </a:p>
        </p:txBody>
      </p:sp>
      <p:pic>
        <p:nvPicPr>
          <p:cNvPr id="12" name="Picture 11">
            <a:extLst>
              <a:ext uri="{FF2B5EF4-FFF2-40B4-BE49-F238E27FC236}">
                <a16:creationId xmlns:a16="http://schemas.microsoft.com/office/drawing/2014/main" id="{4F9DD6C6-052C-B044-D432-FCDCA68A7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887" y="3511216"/>
            <a:ext cx="559613" cy="528498"/>
          </a:xfrm>
          <a:prstGeom prst="rect">
            <a:avLst/>
          </a:prstGeom>
        </p:spPr>
      </p:pic>
      <p:cxnSp>
        <p:nvCxnSpPr>
          <p:cNvPr id="13" name="Straight Arrow Connector 12">
            <a:extLst>
              <a:ext uri="{FF2B5EF4-FFF2-40B4-BE49-F238E27FC236}">
                <a16:creationId xmlns:a16="http://schemas.microsoft.com/office/drawing/2014/main" id="{88C87A15-4787-CBA4-BE3E-AACF9094B307}"/>
              </a:ext>
            </a:extLst>
          </p:cNvPr>
          <p:cNvCxnSpPr>
            <a:cxnSpLocks/>
            <a:stCxn id="12" idx="2"/>
          </p:cNvCxnSpPr>
          <p:nvPr/>
        </p:nvCxnSpPr>
        <p:spPr>
          <a:xfrm flipH="1">
            <a:off x="6437064" y="4039714"/>
            <a:ext cx="15630" cy="3371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A87D005-3030-0441-14B0-52320EE434BB}"/>
              </a:ext>
            </a:extLst>
          </p:cNvPr>
          <p:cNvSpPr/>
          <p:nvPr/>
        </p:nvSpPr>
        <p:spPr>
          <a:xfrm>
            <a:off x="6677424" y="3641811"/>
            <a:ext cx="938077" cy="24622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2060"/>
                </a:solidFill>
                <a:latin typeface="Bahnschrift" panose="020B0502040204020203" pitchFamily="34" charset="0"/>
              </a:rPr>
              <a:t>OPC / ODBC</a:t>
            </a:r>
            <a:endParaRPr lang="en-IN" sz="1000" dirty="0"/>
          </a:p>
        </p:txBody>
      </p:sp>
    </p:spTree>
    <p:extLst>
      <p:ext uri="{BB962C8B-B14F-4D97-AF65-F5344CB8AC3E}">
        <p14:creationId xmlns:p14="http://schemas.microsoft.com/office/powerpoint/2010/main" val="1987334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2BFE-9FBC-B474-B3BB-61C8F6767F47}"/>
              </a:ext>
            </a:extLst>
          </p:cNvPr>
          <p:cNvSpPr>
            <a:spLocks noGrp="1"/>
          </p:cNvSpPr>
          <p:nvPr>
            <p:ph type="title"/>
          </p:nvPr>
        </p:nvSpPr>
        <p:spPr>
          <a:xfrm>
            <a:off x="319313" y="145143"/>
            <a:ext cx="11495315" cy="621047"/>
          </a:xfrm>
          <a:solidFill>
            <a:schemeClr val="accent6">
              <a:lumMod val="20000"/>
              <a:lumOff val="80000"/>
            </a:schemeClr>
          </a:solidFill>
        </p:spPr>
        <p:txBody>
          <a:bodyPr>
            <a:normAutofit/>
          </a:bodyPr>
          <a:lstStyle/>
          <a:p>
            <a:r>
              <a:rPr lang="en-IN" sz="2000" i="0" u="none" strike="noStrike" baseline="0" dirty="0">
                <a:solidFill>
                  <a:srgbClr val="000000"/>
                </a:solidFill>
                <a:latin typeface="Segoe UI" panose="020B0502040204020203" pitchFamily="34" charset="0"/>
              </a:rPr>
              <a:t>Do this system answer my Question? </a:t>
            </a:r>
            <a:endParaRPr lang="en-IN" sz="3600" dirty="0"/>
          </a:p>
        </p:txBody>
      </p:sp>
      <p:sp>
        <p:nvSpPr>
          <p:cNvPr id="6" name="TextBox 5">
            <a:extLst>
              <a:ext uri="{FF2B5EF4-FFF2-40B4-BE49-F238E27FC236}">
                <a16:creationId xmlns:a16="http://schemas.microsoft.com/office/drawing/2014/main" id="{7E66DEC9-9A23-9863-534D-D54FCB68DC59}"/>
              </a:ext>
            </a:extLst>
          </p:cNvPr>
          <p:cNvSpPr txBox="1"/>
          <p:nvPr/>
        </p:nvSpPr>
        <p:spPr>
          <a:xfrm>
            <a:off x="319313" y="961855"/>
            <a:ext cx="11495315" cy="4649671"/>
          </a:xfrm>
          <a:prstGeom prst="rect">
            <a:avLst/>
          </a:prstGeom>
          <a:solidFill>
            <a:schemeClr val="bg2"/>
          </a:solidFill>
        </p:spPr>
        <p:txBody>
          <a:bodyPr wrap="square">
            <a:spAutoFit/>
          </a:bodyPr>
          <a:lstStyle/>
          <a:p>
            <a:pPr marL="285750" indent="-285750">
              <a:lnSpc>
                <a:spcPct val="150000"/>
              </a:lnSpc>
              <a:buFont typeface="Arial" panose="020B0604020202020204" pitchFamily="34" charset="0"/>
              <a:buChar char="•"/>
            </a:pPr>
            <a:r>
              <a:rPr lang="en-IN" sz="2000" dirty="0">
                <a:latin typeface="Arial Rounded MT Bold" panose="020F0704030504030204" pitchFamily="34" charset="0"/>
              </a:rPr>
              <a:t>Can I replace proprietary / Old age Control room printers?</a:t>
            </a:r>
          </a:p>
          <a:p>
            <a:pPr marL="285750" indent="-285750">
              <a:lnSpc>
                <a:spcPct val="150000"/>
              </a:lnSpc>
              <a:buFont typeface="Arial" panose="020B0604020202020204" pitchFamily="34" charset="0"/>
              <a:buChar char="•"/>
            </a:pPr>
            <a:r>
              <a:rPr lang="en-IN" sz="2000" dirty="0">
                <a:latin typeface="Arial Rounded MT Bold" panose="020F0704030504030204" pitchFamily="34" charset="0"/>
              </a:rPr>
              <a:t>Can I handle too many alarms happening at a time?</a:t>
            </a:r>
          </a:p>
          <a:p>
            <a:pPr marL="285750" indent="-285750">
              <a:lnSpc>
                <a:spcPct val="150000"/>
              </a:lnSpc>
              <a:buFont typeface="Arial" panose="020B0604020202020204" pitchFamily="34" charset="0"/>
              <a:buChar char="•"/>
            </a:pPr>
            <a:r>
              <a:rPr lang="en-IN" sz="2000" dirty="0">
                <a:latin typeface="Arial Rounded MT Bold" panose="020F0704030504030204" pitchFamily="34" charset="0"/>
              </a:rPr>
              <a:t>Can I increase the storage to my expectation, my SCADA / DCS has limited storage (5000 alarms)?</a:t>
            </a:r>
          </a:p>
          <a:p>
            <a:pPr marL="285750" indent="-285750">
              <a:lnSpc>
                <a:spcPct val="150000"/>
              </a:lnSpc>
              <a:buFont typeface="Arial" panose="020B0604020202020204" pitchFamily="34" charset="0"/>
              <a:buChar char="•"/>
            </a:pPr>
            <a:r>
              <a:rPr lang="en-IN" sz="2000" dirty="0">
                <a:latin typeface="Arial Rounded MT Bold" panose="020F0704030504030204" pitchFamily="34" charset="0"/>
              </a:rPr>
              <a:t>Can I view and analyse alarms and events remotely, avoid presence in the control room?</a:t>
            </a:r>
          </a:p>
          <a:p>
            <a:pPr marL="285750" indent="-285750">
              <a:lnSpc>
                <a:spcPct val="150000"/>
              </a:lnSpc>
              <a:buFont typeface="Arial" panose="020B0604020202020204" pitchFamily="34" charset="0"/>
              <a:buChar char="•"/>
            </a:pPr>
            <a:r>
              <a:rPr lang="en-IN" sz="2000" dirty="0">
                <a:latin typeface="Arial Rounded MT Bold" panose="020F0704030504030204" pitchFamily="34" charset="0"/>
              </a:rPr>
              <a:t>Can I archive alarms and event messages indefinitely?</a:t>
            </a:r>
          </a:p>
          <a:p>
            <a:pPr marL="285750" indent="-285750">
              <a:lnSpc>
                <a:spcPct val="150000"/>
              </a:lnSpc>
              <a:buFont typeface="Arial" panose="020B0604020202020204" pitchFamily="34" charset="0"/>
              <a:buChar char="•"/>
            </a:pPr>
            <a:r>
              <a:rPr lang="en-IN" sz="2000" dirty="0">
                <a:latin typeface="Arial Rounded MT Bold" panose="020F0704030504030204" pitchFamily="34" charset="0"/>
              </a:rPr>
              <a:t>Can I see alarms from different systems in one pane?</a:t>
            </a:r>
          </a:p>
          <a:p>
            <a:pPr marL="285750" indent="-285750">
              <a:lnSpc>
                <a:spcPct val="150000"/>
              </a:lnSpc>
              <a:buFont typeface="Arial" panose="020B0604020202020204" pitchFamily="34" charset="0"/>
              <a:buChar char="•"/>
            </a:pPr>
            <a:r>
              <a:rPr lang="en-IN" sz="2000" dirty="0">
                <a:latin typeface="Arial Rounded MT Bold" panose="020F0704030504030204" pitchFamily="34" charset="0"/>
              </a:rPr>
              <a:t>Can I selectively print alarms to explain the reasons of last breakdown to management?</a:t>
            </a:r>
          </a:p>
          <a:p>
            <a:pPr marL="285750" indent="-285750">
              <a:lnSpc>
                <a:spcPct val="150000"/>
              </a:lnSpc>
              <a:buFont typeface="Arial" panose="020B0604020202020204" pitchFamily="34" charset="0"/>
              <a:buChar char="•"/>
            </a:pPr>
            <a:r>
              <a:rPr lang="en-IN" sz="2000" dirty="0">
                <a:latin typeface="Arial Rounded MT Bold" panose="020F0704030504030204" pitchFamily="34" charset="0"/>
              </a:rPr>
              <a:t>Can I use my browser to see Alarms and reports?</a:t>
            </a:r>
          </a:p>
          <a:p>
            <a:pPr marL="285750" indent="-285750">
              <a:lnSpc>
                <a:spcPct val="150000"/>
              </a:lnSpc>
              <a:buFont typeface="Arial" panose="020B0604020202020204" pitchFamily="34" charset="0"/>
              <a:buChar char="•"/>
            </a:pPr>
            <a:r>
              <a:rPr lang="en-IN" sz="2000" dirty="0">
                <a:latin typeface="Arial Rounded MT Bold" panose="020F0704030504030204" pitchFamily="34" charset="0"/>
              </a:rPr>
              <a:t>Can I do without the help (permission) of the SCADA / DCS vendor?</a:t>
            </a:r>
          </a:p>
        </p:txBody>
      </p:sp>
      <p:sp>
        <p:nvSpPr>
          <p:cNvPr id="8" name="TextBox 7">
            <a:extLst>
              <a:ext uri="{FF2B5EF4-FFF2-40B4-BE49-F238E27FC236}">
                <a16:creationId xmlns:a16="http://schemas.microsoft.com/office/drawing/2014/main" id="{4D82B461-0267-3A9E-0453-50217A77156B}"/>
              </a:ext>
            </a:extLst>
          </p:cNvPr>
          <p:cNvSpPr txBox="1"/>
          <p:nvPr/>
        </p:nvSpPr>
        <p:spPr>
          <a:xfrm>
            <a:off x="3062514" y="5991883"/>
            <a:ext cx="4659086" cy="461665"/>
          </a:xfrm>
          <a:prstGeom prst="rect">
            <a:avLst/>
          </a:prstGeom>
          <a:solidFill>
            <a:schemeClr val="accent4">
              <a:lumMod val="20000"/>
              <a:lumOff val="80000"/>
            </a:schemeClr>
          </a:solidFill>
        </p:spPr>
        <p:txBody>
          <a:bodyPr wrap="square">
            <a:spAutoFit/>
          </a:bodyPr>
          <a:lstStyle/>
          <a:p>
            <a:r>
              <a:rPr lang="en-IN" sz="2400" b="0" i="0" u="none" strike="noStrike" baseline="0" dirty="0">
                <a:solidFill>
                  <a:srgbClr val="000000"/>
                </a:solidFill>
                <a:latin typeface="Segoe UI" panose="020B0502040204020203" pitchFamily="34" charset="0"/>
              </a:rPr>
              <a:t>The answer to all above is </a:t>
            </a:r>
            <a:r>
              <a:rPr lang="en-IN" sz="2400" b="1" i="0" u="none" strike="noStrike" baseline="0" dirty="0">
                <a:solidFill>
                  <a:srgbClr val="000000"/>
                </a:solidFill>
                <a:latin typeface="Segoe UI" panose="020B0502040204020203" pitchFamily="34" charset="0"/>
              </a:rPr>
              <a:t>YES</a:t>
            </a:r>
            <a:r>
              <a:rPr lang="en-IN" sz="2400" b="0" i="0" u="none" strike="noStrike" baseline="0" dirty="0">
                <a:solidFill>
                  <a:srgbClr val="000000"/>
                </a:solidFill>
                <a:latin typeface="Segoe UI" panose="020B0502040204020203" pitchFamily="34" charset="0"/>
              </a:rPr>
              <a:t> </a:t>
            </a:r>
            <a:endParaRPr lang="en-IN" sz="2400" dirty="0"/>
          </a:p>
        </p:txBody>
      </p:sp>
    </p:spTree>
    <p:extLst>
      <p:ext uri="{BB962C8B-B14F-4D97-AF65-F5344CB8AC3E}">
        <p14:creationId xmlns:p14="http://schemas.microsoft.com/office/powerpoint/2010/main" val="356869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B27A4-BBFF-0F4D-ED44-52D681748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8DF5D-CE4F-EFC9-7BC7-7A691FC7DA40}"/>
              </a:ext>
            </a:extLst>
          </p:cNvPr>
          <p:cNvSpPr>
            <a:spLocks noGrp="1"/>
          </p:cNvSpPr>
          <p:nvPr>
            <p:ph type="title"/>
          </p:nvPr>
        </p:nvSpPr>
        <p:spPr>
          <a:xfrm>
            <a:off x="156945" y="192928"/>
            <a:ext cx="11367397" cy="621047"/>
          </a:xfrm>
          <a:solidFill>
            <a:schemeClr val="accent6">
              <a:lumMod val="20000"/>
              <a:lumOff val="80000"/>
            </a:schemeClr>
          </a:solidFill>
        </p:spPr>
        <p:txBody>
          <a:bodyPr/>
          <a:lstStyle/>
          <a:p>
            <a:r>
              <a:rPr lang="en-IN" sz="1800" i="0" u="none" strike="noStrike" baseline="0" dirty="0">
                <a:solidFill>
                  <a:srgbClr val="000000"/>
                </a:solidFill>
                <a:latin typeface="Segoe UI" panose="020B0502040204020203" pitchFamily="34" charset="0"/>
              </a:rPr>
              <a:t>BENEFITS </a:t>
            </a:r>
            <a:endParaRPr lang="en-IN" dirty="0"/>
          </a:p>
        </p:txBody>
      </p:sp>
      <p:sp>
        <p:nvSpPr>
          <p:cNvPr id="4" name="TextBox 3">
            <a:extLst>
              <a:ext uri="{FF2B5EF4-FFF2-40B4-BE49-F238E27FC236}">
                <a16:creationId xmlns:a16="http://schemas.microsoft.com/office/drawing/2014/main" id="{F4D959EE-2C9F-0003-E2DA-CEF17E3E711E}"/>
              </a:ext>
            </a:extLst>
          </p:cNvPr>
          <p:cNvSpPr txBox="1"/>
          <p:nvPr/>
        </p:nvSpPr>
        <p:spPr>
          <a:xfrm>
            <a:off x="275772" y="1124826"/>
            <a:ext cx="11248570" cy="465191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sz="2000" b="0" i="0" u="none" strike="noStrike" baseline="0" dirty="0">
                <a:solidFill>
                  <a:srgbClr val="000000"/>
                </a:solidFill>
                <a:latin typeface="Cambria" panose="02040503050406030204" pitchFamily="18" charset="0"/>
              </a:rPr>
              <a:t>It replaces Alarm and Log Report Printer by PC based system. </a:t>
            </a:r>
          </a:p>
          <a:p>
            <a:pPr marL="285750" indent="-285750">
              <a:lnSpc>
                <a:spcPct val="150000"/>
              </a:lnSpc>
              <a:buFont typeface="Arial" panose="020B0604020202020204" pitchFamily="34" charset="0"/>
              <a:buChar char="•"/>
            </a:pPr>
            <a:r>
              <a:rPr lang="en-IN" sz="2000" b="0" i="0" u="none" strike="noStrike" baseline="0" dirty="0">
                <a:solidFill>
                  <a:srgbClr val="000000"/>
                </a:solidFill>
                <a:latin typeface="Cambria" panose="02040503050406030204" pitchFamily="18" charset="0"/>
              </a:rPr>
              <a:t>Quick alarms notification triggered when any kind of plant parameter is disturbed. </a:t>
            </a:r>
          </a:p>
          <a:p>
            <a:pPr marL="285750" indent="-285750">
              <a:lnSpc>
                <a:spcPct val="150000"/>
              </a:lnSpc>
              <a:buFont typeface="Arial" panose="020B0604020202020204" pitchFamily="34" charset="0"/>
              <a:buChar char="•"/>
            </a:pPr>
            <a:r>
              <a:rPr lang="en-IN" sz="2000" b="0" i="0" u="none" strike="noStrike" baseline="0" dirty="0">
                <a:solidFill>
                  <a:srgbClr val="000000"/>
                </a:solidFill>
                <a:latin typeface="Cambria" panose="02040503050406030204" pitchFamily="18" charset="0"/>
              </a:rPr>
              <a:t>It has extended analysis tool to improve plant performance. </a:t>
            </a:r>
          </a:p>
          <a:p>
            <a:pPr>
              <a:lnSpc>
                <a:spcPct val="150000"/>
              </a:lnSpc>
            </a:pPr>
            <a:r>
              <a:rPr lang="en-IN" sz="2000" b="0" i="0" u="none" strike="noStrike" baseline="0" dirty="0">
                <a:solidFill>
                  <a:srgbClr val="000000"/>
                </a:solidFill>
                <a:latin typeface="Cambria" panose="02040503050406030204" pitchFamily="18" charset="0"/>
              </a:rPr>
              <a:t>     i.e. Most frequent alarms, Key performance indicator, standing alarms, chattering, Flood alarms,  </a:t>
            </a:r>
          </a:p>
          <a:p>
            <a:pPr>
              <a:lnSpc>
                <a:spcPct val="150000"/>
              </a:lnSpc>
            </a:pPr>
            <a:r>
              <a:rPr lang="en-IN" sz="2000" dirty="0">
                <a:solidFill>
                  <a:srgbClr val="000000"/>
                </a:solidFill>
                <a:latin typeface="Cambria" panose="02040503050406030204" pitchFamily="18" charset="0"/>
              </a:rPr>
              <a:t>     </a:t>
            </a:r>
            <a:r>
              <a:rPr lang="en-IN" sz="2000" b="0" i="0" u="none" strike="noStrike" baseline="0" dirty="0">
                <a:solidFill>
                  <a:srgbClr val="000000"/>
                </a:solidFill>
                <a:latin typeface="Cambria" panose="02040503050406030204" pitchFamily="18" charset="0"/>
              </a:rPr>
              <a:t>Operator action &amp; System alarm report. </a:t>
            </a:r>
          </a:p>
          <a:p>
            <a:pPr marL="285750" indent="-285750">
              <a:lnSpc>
                <a:spcPct val="150000"/>
              </a:lnSpc>
              <a:buFont typeface="Arial" panose="020B0604020202020204" pitchFamily="34" charset="0"/>
              <a:buChar char="•"/>
            </a:pPr>
            <a:r>
              <a:rPr lang="en-IN" sz="2000" b="0" i="0" u="none" strike="noStrike" baseline="0" dirty="0">
                <a:solidFill>
                  <a:srgbClr val="000000"/>
                </a:solidFill>
                <a:latin typeface="Cambria" panose="02040503050406030204" pitchFamily="18" charset="0"/>
              </a:rPr>
              <a:t>Reduce nuisance alarms by up to 67 percent. </a:t>
            </a:r>
          </a:p>
          <a:p>
            <a:pPr marL="285750" indent="-285750">
              <a:lnSpc>
                <a:spcPct val="150000"/>
              </a:lnSpc>
              <a:buFont typeface="Arial" panose="020B0604020202020204" pitchFamily="34" charset="0"/>
              <a:buChar char="•"/>
            </a:pPr>
            <a:r>
              <a:rPr lang="en-IN" sz="2000" b="0" i="0" u="none" strike="noStrike" baseline="0" dirty="0">
                <a:solidFill>
                  <a:srgbClr val="000000"/>
                </a:solidFill>
                <a:latin typeface="Cambria" panose="02040503050406030204" pitchFamily="18" charset="0"/>
              </a:rPr>
              <a:t>Improve production through put by 3 to 5 percent. </a:t>
            </a:r>
          </a:p>
          <a:p>
            <a:pPr marL="285750" indent="-285750">
              <a:lnSpc>
                <a:spcPct val="150000"/>
              </a:lnSpc>
              <a:buFont typeface="Arial" panose="020B0604020202020204" pitchFamily="34" charset="0"/>
              <a:buChar char="•"/>
            </a:pPr>
            <a:r>
              <a:rPr lang="en-IN" sz="2000" b="0" i="0" u="none" strike="noStrike" baseline="0" dirty="0">
                <a:solidFill>
                  <a:srgbClr val="000000"/>
                </a:solidFill>
                <a:latin typeface="Cambria" panose="02040503050406030204" pitchFamily="18" charset="0"/>
              </a:rPr>
              <a:t>Improve operator competency, engagement, and situation awareness. </a:t>
            </a:r>
          </a:p>
          <a:p>
            <a:pPr marL="285750" indent="-285750">
              <a:lnSpc>
                <a:spcPct val="150000"/>
              </a:lnSpc>
              <a:buFont typeface="Arial" panose="020B0604020202020204" pitchFamily="34" charset="0"/>
              <a:buChar char="•"/>
            </a:pPr>
            <a:r>
              <a:rPr lang="en-IN" sz="2000" b="0" i="0" u="none" strike="noStrike" baseline="0" dirty="0">
                <a:solidFill>
                  <a:srgbClr val="000000"/>
                </a:solidFill>
                <a:latin typeface="Cambria" panose="02040503050406030204" pitchFamily="18" charset="0"/>
              </a:rPr>
              <a:t>It gives various Notifications like SMS, Voice Message &amp; Email </a:t>
            </a:r>
          </a:p>
          <a:p>
            <a:pPr marL="285750" indent="-285750">
              <a:lnSpc>
                <a:spcPct val="150000"/>
              </a:lnSpc>
              <a:buFont typeface="Arial" panose="020B0604020202020204" pitchFamily="34" charset="0"/>
              <a:buChar char="•"/>
            </a:pPr>
            <a:r>
              <a:rPr lang="en-IN" sz="2000" b="0" i="0" u="none" strike="noStrike" baseline="0" dirty="0">
                <a:solidFill>
                  <a:srgbClr val="000000"/>
                </a:solidFill>
                <a:latin typeface="Cambria" panose="02040503050406030204" pitchFamily="18" charset="0"/>
              </a:rPr>
              <a:t>Enterprise Server Facilities to maintain site data and generate report. </a:t>
            </a:r>
          </a:p>
        </p:txBody>
      </p:sp>
    </p:spTree>
    <p:extLst>
      <p:ext uri="{BB962C8B-B14F-4D97-AF65-F5344CB8AC3E}">
        <p14:creationId xmlns:p14="http://schemas.microsoft.com/office/powerpoint/2010/main" val="3480619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5FB7-7B44-F083-2CA2-F39279A9D335}"/>
              </a:ext>
            </a:extLst>
          </p:cNvPr>
          <p:cNvSpPr>
            <a:spLocks noGrp="1"/>
          </p:cNvSpPr>
          <p:nvPr>
            <p:ph type="title"/>
          </p:nvPr>
        </p:nvSpPr>
        <p:spPr>
          <a:xfrm>
            <a:off x="200488" y="257452"/>
            <a:ext cx="11483511" cy="621047"/>
          </a:xfrm>
          <a:solidFill>
            <a:schemeClr val="accent6">
              <a:lumMod val="20000"/>
              <a:lumOff val="80000"/>
            </a:schemeClr>
          </a:solidFill>
        </p:spPr>
        <p:txBody>
          <a:bodyPr>
            <a:normAutofit/>
          </a:bodyPr>
          <a:lstStyle/>
          <a:p>
            <a:r>
              <a:rPr lang="en-IN" sz="2400" i="0" u="none" strike="noStrike" baseline="0" dirty="0">
                <a:solidFill>
                  <a:srgbClr val="000000"/>
                </a:solidFill>
                <a:latin typeface="Segoe UI" panose="020B0502040204020203" pitchFamily="34" charset="0"/>
              </a:rPr>
              <a:t>Summary </a:t>
            </a:r>
            <a:endParaRPr lang="en-IN" sz="4000" dirty="0"/>
          </a:p>
        </p:txBody>
      </p:sp>
      <p:sp>
        <p:nvSpPr>
          <p:cNvPr id="4" name="TextBox 3">
            <a:extLst>
              <a:ext uri="{FF2B5EF4-FFF2-40B4-BE49-F238E27FC236}">
                <a16:creationId xmlns:a16="http://schemas.microsoft.com/office/drawing/2014/main" id="{FC653A79-2FB5-13C7-C803-04003BBAAF1B}"/>
              </a:ext>
            </a:extLst>
          </p:cNvPr>
          <p:cNvSpPr txBox="1"/>
          <p:nvPr/>
        </p:nvSpPr>
        <p:spPr>
          <a:xfrm>
            <a:off x="333827" y="1099388"/>
            <a:ext cx="11234059" cy="4659224"/>
          </a:xfrm>
          <a:prstGeom prst="rect">
            <a:avLst/>
          </a:prstGeom>
          <a:solidFill>
            <a:schemeClr val="bg1">
              <a:lumMod val="95000"/>
            </a:schemeClr>
          </a:solidFill>
        </p:spPr>
        <p:txBody>
          <a:bodyPr wrap="square">
            <a:spAutoFit/>
          </a:bodyPr>
          <a:lstStyle/>
          <a:p>
            <a:pPr marL="285750" indent="-285750" algn="just">
              <a:lnSpc>
                <a:spcPct val="150000"/>
              </a:lnSpc>
              <a:buFont typeface="Arial" panose="020B0604020202020204" pitchFamily="34" charset="0"/>
              <a:buChar char="•"/>
            </a:pPr>
            <a:r>
              <a:rPr lang="en-IN" sz="2000" b="0" i="0" u="none" strike="noStrike" baseline="0" dirty="0">
                <a:solidFill>
                  <a:srgbClr val="000000"/>
                </a:solidFill>
                <a:latin typeface="Segoe UI" panose="020B0502040204020203" pitchFamily="34" charset="0"/>
              </a:rPr>
              <a:t>This is a perfect solution for storage, visualization, Analysis and Optimization of Alarms / messages and reports. Also this is an easiest way to full fill all needs of Alarm management system with open architecture system irrespective of your main control system and that to without any modifications to it. </a:t>
            </a:r>
          </a:p>
          <a:p>
            <a:pPr marL="285750" indent="-285750" algn="just">
              <a:lnSpc>
                <a:spcPct val="150000"/>
              </a:lnSpc>
              <a:buFont typeface="Arial" panose="020B0604020202020204" pitchFamily="34" charset="0"/>
              <a:buChar char="•"/>
            </a:pPr>
            <a:endParaRPr lang="en-IN" sz="2000" b="0" i="0" u="none" strike="noStrike" baseline="0" dirty="0">
              <a:solidFill>
                <a:srgbClr val="000000"/>
              </a:solidFill>
              <a:latin typeface="Segoe UI" panose="020B0502040204020203" pitchFamily="34" charset="0"/>
            </a:endParaRPr>
          </a:p>
          <a:p>
            <a:pPr marL="285750" indent="-285750" algn="just">
              <a:lnSpc>
                <a:spcPct val="150000"/>
              </a:lnSpc>
              <a:buFont typeface="Arial" panose="020B0604020202020204" pitchFamily="34" charset="0"/>
              <a:buChar char="•"/>
            </a:pPr>
            <a:r>
              <a:rPr lang="en-IN" sz="2000" b="0" i="0" u="none" strike="noStrike" baseline="0" dirty="0">
                <a:solidFill>
                  <a:srgbClr val="000000"/>
                </a:solidFill>
                <a:latin typeface="Segoe UI" panose="020B0502040204020203" pitchFamily="34" charset="0"/>
              </a:rPr>
              <a:t>A solution to paper hungry / proprietary / outdated printers and takes care of all the issues related to printer and its maintenance. The system captures data from the printer port of any DCS / SCADA / DDC, etc. convert that in to a database which is then processed as per the requirement of the customer. It allows alarm analysis and diagnostic, automatic notification, as well as it can be web enabled to have alarms and reports for universal access .</a:t>
            </a:r>
            <a:endParaRPr lang="en-IN" sz="2000" dirty="0"/>
          </a:p>
        </p:txBody>
      </p:sp>
    </p:spTree>
    <p:extLst>
      <p:ext uri="{BB962C8B-B14F-4D97-AF65-F5344CB8AC3E}">
        <p14:creationId xmlns:p14="http://schemas.microsoft.com/office/powerpoint/2010/main" val="18987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7CBF-DE89-EFCB-1C0E-990261283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839BE-E8C6-07D6-4DA4-FDA1ABBF49D3}"/>
              </a:ext>
            </a:extLst>
          </p:cNvPr>
          <p:cNvSpPr>
            <a:spLocks noGrp="1"/>
          </p:cNvSpPr>
          <p:nvPr>
            <p:ph type="title"/>
          </p:nvPr>
        </p:nvSpPr>
        <p:spPr>
          <a:xfrm>
            <a:off x="362856" y="207442"/>
            <a:ext cx="10515600" cy="621047"/>
          </a:xfrm>
          <a:solidFill>
            <a:schemeClr val="accent6">
              <a:lumMod val="20000"/>
              <a:lumOff val="80000"/>
            </a:schemeClr>
          </a:solidFill>
        </p:spPr>
        <p:txBody>
          <a:bodyPr>
            <a:normAutofit/>
          </a:bodyPr>
          <a:lstStyle/>
          <a:p>
            <a:r>
              <a:rPr lang="en-IN" sz="2000" i="0" u="none" strike="noStrike" baseline="0" dirty="0">
                <a:solidFill>
                  <a:srgbClr val="000000"/>
                </a:solidFill>
                <a:latin typeface="Segoe UI" panose="020B0502040204020203" pitchFamily="34" charset="0"/>
              </a:rPr>
              <a:t>What can I expect from AIMS? </a:t>
            </a:r>
            <a:endParaRPr lang="en-IN" sz="3600" dirty="0"/>
          </a:p>
        </p:txBody>
      </p:sp>
      <p:sp>
        <p:nvSpPr>
          <p:cNvPr id="8" name="TextBox 7">
            <a:extLst>
              <a:ext uri="{FF2B5EF4-FFF2-40B4-BE49-F238E27FC236}">
                <a16:creationId xmlns:a16="http://schemas.microsoft.com/office/drawing/2014/main" id="{9B458972-9B5A-BF99-6B60-ADC1D0D84E8D}"/>
              </a:ext>
            </a:extLst>
          </p:cNvPr>
          <p:cNvSpPr txBox="1"/>
          <p:nvPr/>
        </p:nvSpPr>
        <p:spPr>
          <a:xfrm>
            <a:off x="362856" y="828489"/>
            <a:ext cx="11030857" cy="470353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IN" sz="2000" b="0" i="0" u="none" strike="noStrike" baseline="0" dirty="0">
                <a:solidFill>
                  <a:srgbClr val="000000"/>
                </a:solidFill>
                <a:latin typeface="Segoe UI" panose="020B0502040204020203" pitchFamily="34" charset="0"/>
              </a:rPr>
              <a:t>Capture and store alarms for years reliably. </a:t>
            </a:r>
          </a:p>
          <a:p>
            <a:pPr marL="342900" indent="-342900">
              <a:lnSpc>
                <a:spcPct val="150000"/>
              </a:lnSpc>
              <a:buFont typeface="Arial" panose="020B0604020202020204" pitchFamily="34" charset="0"/>
              <a:buChar char="•"/>
            </a:pPr>
            <a:r>
              <a:rPr lang="en-IN" sz="2000" b="0" i="0" u="none" strike="noStrike" baseline="0" dirty="0">
                <a:solidFill>
                  <a:srgbClr val="000000"/>
                </a:solidFill>
                <a:latin typeface="Segoe UI" panose="020B0502040204020203" pitchFamily="34" charset="0"/>
              </a:rPr>
              <a:t>Support Mail system for automatic Report notification. </a:t>
            </a:r>
          </a:p>
          <a:p>
            <a:pPr marL="285750" indent="-285750">
              <a:lnSpc>
                <a:spcPct val="150000"/>
              </a:lnSpc>
              <a:buFont typeface="Arial" panose="020B0604020202020204" pitchFamily="34" charset="0"/>
              <a:buChar char="•"/>
            </a:pPr>
            <a:r>
              <a:rPr lang="en-IN" sz="1800" b="0" i="0" u="none" strike="noStrike" baseline="0" dirty="0">
                <a:solidFill>
                  <a:srgbClr val="000000"/>
                </a:solidFill>
                <a:latin typeface="Segoe UI" panose="020B0502040204020203" pitchFamily="34" charset="0"/>
              </a:rPr>
              <a:t>Synthesized Voice / </a:t>
            </a:r>
            <a:r>
              <a:rPr lang="en-IN" sz="1800" b="0" i="0" u="none" strike="noStrike" baseline="0" dirty="0" err="1">
                <a:solidFill>
                  <a:srgbClr val="000000"/>
                </a:solidFill>
                <a:latin typeface="Segoe UI" panose="020B0502040204020203" pitchFamily="34" charset="0"/>
              </a:rPr>
              <a:t>Prerecorded</a:t>
            </a:r>
            <a:r>
              <a:rPr lang="en-IN" sz="1800" b="0" i="0" u="none" strike="noStrike" baseline="0" dirty="0">
                <a:solidFill>
                  <a:srgbClr val="000000"/>
                </a:solidFill>
                <a:latin typeface="Segoe UI" panose="020B0502040204020203" pitchFamily="34" charset="0"/>
              </a:rPr>
              <a:t> voice notification over Speaker or public announcement system. </a:t>
            </a:r>
          </a:p>
          <a:p>
            <a:pPr marL="285750" indent="-285750">
              <a:lnSpc>
                <a:spcPct val="150000"/>
              </a:lnSpc>
              <a:buFont typeface="Arial" panose="020B0604020202020204" pitchFamily="34" charset="0"/>
              <a:buChar char="•"/>
            </a:pPr>
            <a:r>
              <a:rPr lang="en-IN" sz="1800" b="0" i="0" u="none" strike="noStrike" baseline="0" dirty="0">
                <a:solidFill>
                  <a:srgbClr val="000000"/>
                </a:solidFill>
                <a:latin typeface="Segoe UI" panose="020B0502040204020203" pitchFamily="34" charset="0"/>
              </a:rPr>
              <a:t>Alarm web portal for web based alarms and reports. </a:t>
            </a:r>
          </a:p>
          <a:p>
            <a:pPr marL="285750" indent="-285750">
              <a:lnSpc>
                <a:spcPct val="150000"/>
              </a:lnSpc>
              <a:buFont typeface="Arial" panose="020B0604020202020204" pitchFamily="34" charset="0"/>
              <a:buChar char="•"/>
            </a:pPr>
            <a:r>
              <a:rPr lang="en-IN" sz="1800" b="0" i="0" u="none" strike="noStrike" baseline="0" dirty="0">
                <a:solidFill>
                  <a:srgbClr val="000000"/>
                </a:solidFill>
                <a:latin typeface="Segoe UI" panose="020B0502040204020203" pitchFamily="34" charset="0"/>
              </a:rPr>
              <a:t>Automatic backup and archiving </a:t>
            </a:r>
          </a:p>
          <a:p>
            <a:pPr marL="285750" indent="-285750">
              <a:lnSpc>
                <a:spcPct val="150000"/>
              </a:lnSpc>
              <a:buFont typeface="Arial" panose="020B0604020202020204" pitchFamily="34" charset="0"/>
              <a:buChar char="•"/>
            </a:pPr>
            <a:r>
              <a:rPr lang="en-IN" sz="1800" b="0" i="0" u="none" strike="noStrike" baseline="0" dirty="0">
                <a:solidFill>
                  <a:srgbClr val="000000"/>
                </a:solidFill>
                <a:latin typeface="Segoe UI" panose="020B0502040204020203" pitchFamily="34" charset="0"/>
              </a:rPr>
              <a:t>Frequency Analysis and Duration analysis report scheduling for automatic report generation and notification to end users. </a:t>
            </a:r>
          </a:p>
          <a:p>
            <a:pPr marL="285750" indent="-285750">
              <a:lnSpc>
                <a:spcPct val="150000"/>
              </a:lnSpc>
              <a:buFont typeface="Arial" panose="020B0604020202020204" pitchFamily="34" charset="0"/>
              <a:buChar char="•"/>
            </a:pPr>
            <a:r>
              <a:rPr lang="en-IN" sz="1800" b="0" i="0" u="none" strike="noStrike" baseline="0" dirty="0">
                <a:solidFill>
                  <a:srgbClr val="000000"/>
                </a:solidFill>
                <a:latin typeface="Segoe UI" panose="020B0502040204020203" pitchFamily="34" charset="0"/>
              </a:rPr>
              <a:t>Provision for additional database columns like operator remarks. </a:t>
            </a:r>
          </a:p>
          <a:p>
            <a:pPr marL="285750" indent="-285750">
              <a:lnSpc>
                <a:spcPct val="150000"/>
              </a:lnSpc>
              <a:buFont typeface="Arial" panose="020B0604020202020204" pitchFamily="34" charset="0"/>
              <a:buChar char="•"/>
            </a:pPr>
            <a:r>
              <a:rPr lang="en-IN" sz="1800" b="0" i="0" u="none" strike="noStrike" baseline="0" dirty="0">
                <a:solidFill>
                  <a:srgbClr val="000000"/>
                </a:solidFill>
                <a:latin typeface="Segoe UI" panose="020B0502040204020203" pitchFamily="34" charset="0"/>
              </a:rPr>
              <a:t>Application failure or problem in system through Network messages and mail for easy administration. </a:t>
            </a:r>
          </a:p>
          <a:p>
            <a:pPr marL="285750" indent="-285750">
              <a:lnSpc>
                <a:spcPct val="150000"/>
              </a:lnSpc>
              <a:buFont typeface="Arial" panose="020B0604020202020204" pitchFamily="34" charset="0"/>
              <a:buChar char="•"/>
            </a:pPr>
            <a:r>
              <a:rPr lang="en-IN" sz="1800" b="0" i="0" u="none" strike="noStrike" baseline="0" dirty="0">
                <a:solidFill>
                  <a:srgbClr val="000000"/>
                </a:solidFill>
                <a:latin typeface="Segoe UI" panose="020B0502040204020203" pitchFamily="34" charset="0"/>
              </a:rPr>
              <a:t>Open Database (MS-SQL Server) to store data. ActiveX support for third party integration and website. </a:t>
            </a:r>
          </a:p>
          <a:p>
            <a:pPr marL="285750" indent="-285750">
              <a:lnSpc>
                <a:spcPct val="150000"/>
              </a:lnSpc>
              <a:buFont typeface="Arial" panose="020B0604020202020204" pitchFamily="34" charset="0"/>
              <a:buChar char="•"/>
            </a:pPr>
            <a:r>
              <a:rPr lang="en-IN" sz="1800" b="1" i="0" u="none" strike="noStrike" baseline="0" dirty="0">
                <a:solidFill>
                  <a:srgbClr val="000000"/>
                </a:solidFill>
                <a:latin typeface="Segoe UI" panose="020B0502040204020203" pitchFamily="34" charset="0"/>
              </a:rPr>
              <a:t>Connectivity with almost all type of systems that prints the alarms/Reports in one or other form. </a:t>
            </a:r>
          </a:p>
        </p:txBody>
      </p:sp>
    </p:spTree>
    <p:extLst>
      <p:ext uri="{BB962C8B-B14F-4D97-AF65-F5344CB8AC3E}">
        <p14:creationId xmlns:p14="http://schemas.microsoft.com/office/powerpoint/2010/main" val="157898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9000" b="-7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0CEAA1F-58D7-4AA6-945E-61CB3AA7AFBB}"/>
              </a:ext>
            </a:extLst>
          </p:cNvPr>
          <p:cNvGrpSpPr/>
          <p:nvPr/>
        </p:nvGrpSpPr>
        <p:grpSpPr>
          <a:xfrm>
            <a:off x="3553226" y="1646313"/>
            <a:ext cx="5090030" cy="5211687"/>
            <a:chOff x="7103277" y="3292626"/>
            <a:chExt cx="10180059" cy="10423374"/>
          </a:xfrm>
        </p:grpSpPr>
        <p:sp>
          <p:nvSpPr>
            <p:cNvPr id="19" name="Freeform 2">
              <a:extLst>
                <a:ext uri="{FF2B5EF4-FFF2-40B4-BE49-F238E27FC236}">
                  <a16:creationId xmlns:a16="http://schemas.microsoft.com/office/drawing/2014/main" id="{988D47BB-80DD-4AD5-8671-1833ED74ED92}"/>
                </a:ext>
              </a:extLst>
            </p:cNvPr>
            <p:cNvSpPr>
              <a:spLocks noChangeArrowheads="1"/>
            </p:cNvSpPr>
            <p:nvPr/>
          </p:nvSpPr>
          <p:spPr bwMode="auto">
            <a:xfrm>
              <a:off x="12024555" y="3292626"/>
              <a:ext cx="333578" cy="10423374"/>
            </a:xfrm>
            <a:custGeom>
              <a:avLst/>
              <a:gdLst>
                <a:gd name="T0" fmla="*/ 0 w 376"/>
                <a:gd name="T1" fmla="*/ 11710 h 11711"/>
                <a:gd name="T2" fmla="*/ 375 w 376"/>
                <a:gd name="T3" fmla="*/ 11710 h 11711"/>
                <a:gd name="T4" fmla="*/ 375 w 376"/>
                <a:gd name="T5" fmla="*/ 0 h 11711"/>
                <a:gd name="T6" fmla="*/ 0 w 376"/>
                <a:gd name="T7" fmla="*/ 0 h 11711"/>
                <a:gd name="T8" fmla="*/ 0 w 376"/>
                <a:gd name="T9" fmla="*/ 11710 h 11711"/>
              </a:gdLst>
              <a:ahLst/>
              <a:cxnLst>
                <a:cxn ang="0">
                  <a:pos x="T0" y="T1"/>
                </a:cxn>
                <a:cxn ang="0">
                  <a:pos x="T2" y="T3"/>
                </a:cxn>
                <a:cxn ang="0">
                  <a:pos x="T4" y="T5"/>
                </a:cxn>
                <a:cxn ang="0">
                  <a:pos x="T6" y="T7"/>
                </a:cxn>
                <a:cxn ang="0">
                  <a:pos x="T8" y="T9"/>
                </a:cxn>
              </a:cxnLst>
              <a:rect l="0" t="0" r="r" b="b"/>
              <a:pathLst>
                <a:path w="376" h="11711">
                  <a:moveTo>
                    <a:pt x="0" y="11710"/>
                  </a:moveTo>
                  <a:lnTo>
                    <a:pt x="375" y="11710"/>
                  </a:lnTo>
                  <a:lnTo>
                    <a:pt x="375" y="0"/>
                  </a:lnTo>
                  <a:lnTo>
                    <a:pt x="0" y="0"/>
                  </a:lnTo>
                  <a:lnTo>
                    <a:pt x="0" y="11710"/>
                  </a:lnTo>
                </a:path>
              </a:pathLst>
            </a:custGeom>
            <a:solidFill>
              <a:schemeClr val="accent6"/>
            </a:solidFill>
            <a:ln>
              <a:noFill/>
            </a:ln>
            <a:effectLst/>
          </p:spPr>
          <p:txBody>
            <a:bodyPr wrap="none" anchor="ctr"/>
            <a:lstStyle/>
            <a:p>
              <a:endParaRPr lang="en-US" sz="3266" dirty="0">
                <a:latin typeface="Montserrat" panose="00000500000000000000" pitchFamily="2" charset="0"/>
              </a:endParaRPr>
            </a:p>
          </p:txBody>
        </p:sp>
        <p:sp>
          <p:nvSpPr>
            <p:cNvPr id="20" name="Freeform 3">
              <a:extLst>
                <a:ext uri="{FF2B5EF4-FFF2-40B4-BE49-F238E27FC236}">
                  <a16:creationId xmlns:a16="http://schemas.microsoft.com/office/drawing/2014/main" id="{C39A7481-D2EA-4FE5-97C4-8183A3DF534A}"/>
                </a:ext>
              </a:extLst>
            </p:cNvPr>
            <p:cNvSpPr>
              <a:spLocks noChangeArrowheads="1"/>
            </p:cNvSpPr>
            <p:nvPr/>
          </p:nvSpPr>
          <p:spPr bwMode="auto">
            <a:xfrm flipH="1">
              <a:off x="7103277" y="3351492"/>
              <a:ext cx="4885956" cy="1522692"/>
            </a:xfrm>
            <a:prstGeom prst="homePlate">
              <a:avLst>
                <a:gd name="adj" fmla="val 32652"/>
              </a:avLst>
            </a:prstGeom>
            <a:solidFill>
              <a:schemeClr val="accent1"/>
            </a:solidFill>
            <a:ln>
              <a:noFill/>
            </a:ln>
            <a:effectLst/>
          </p:spPr>
          <p:txBody>
            <a:bodyPr wrap="none" anchor="ctr"/>
            <a:lstStyle/>
            <a:p>
              <a:endParaRPr lang="en-US" sz="3266" dirty="0">
                <a:latin typeface="Montserrat" panose="00000500000000000000" pitchFamily="2" charset="0"/>
              </a:endParaRPr>
            </a:p>
          </p:txBody>
        </p:sp>
        <p:sp>
          <p:nvSpPr>
            <p:cNvPr id="21" name="Freeform 4">
              <a:extLst>
                <a:ext uri="{FF2B5EF4-FFF2-40B4-BE49-F238E27FC236}">
                  <a16:creationId xmlns:a16="http://schemas.microsoft.com/office/drawing/2014/main" id="{D6840A5A-E0EC-4EB5-A7EA-EFB45F6CCA19}"/>
                </a:ext>
              </a:extLst>
            </p:cNvPr>
            <p:cNvSpPr>
              <a:spLocks noChangeArrowheads="1"/>
            </p:cNvSpPr>
            <p:nvPr/>
          </p:nvSpPr>
          <p:spPr bwMode="auto">
            <a:xfrm>
              <a:off x="11898972" y="3292626"/>
              <a:ext cx="588669" cy="1636500"/>
            </a:xfrm>
            <a:custGeom>
              <a:avLst/>
              <a:gdLst>
                <a:gd name="T0" fmla="*/ 660 w 661"/>
                <a:gd name="T1" fmla="*/ 243 h 1840"/>
                <a:gd name="T2" fmla="*/ 660 w 661"/>
                <a:gd name="T3" fmla="*/ 0 h 1840"/>
                <a:gd name="T4" fmla="*/ 0 w 661"/>
                <a:gd name="T5" fmla="*/ 0 h 1840"/>
                <a:gd name="T6" fmla="*/ 0 w 661"/>
                <a:gd name="T7" fmla="*/ 243 h 1840"/>
                <a:gd name="T8" fmla="*/ 101 w 661"/>
                <a:gd name="T9" fmla="*/ 243 h 1840"/>
                <a:gd name="T10" fmla="*/ 101 w 661"/>
                <a:gd name="T11" fmla="*/ 1598 h 1840"/>
                <a:gd name="T12" fmla="*/ 0 w 661"/>
                <a:gd name="T13" fmla="*/ 1598 h 1840"/>
                <a:gd name="T14" fmla="*/ 0 w 661"/>
                <a:gd name="T15" fmla="*/ 1839 h 1840"/>
                <a:gd name="T16" fmla="*/ 660 w 661"/>
                <a:gd name="T17" fmla="*/ 1839 h 1840"/>
                <a:gd name="T18" fmla="*/ 660 w 661"/>
                <a:gd name="T19" fmla="*/ 1598 h 1840"/>
                <a:gd name="T20" fmla="*/ 559 w 661"/>
                <a:gd name="T21" fmla="*/ 1598 h 1840"/>
                <a:gd name="T22" fmla="*/ 559 w 661"/>
                <a:gd name="T23" fmla="*/ 243 h 1840"/>
                <a:gd name="T24" fmla="*/ 660 w 661"/>
                <a:gd name="T25" fmla="*/ 24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1" h="1840">
                  <a:moveTo>
                    <a:pt x="660" y="243"/>
                  </a:moveTo>
                  <a:lnTo>
                    <a:pt x="660" y="0"/>
                  </a:lnTo>
                  <a:lnTo>
                    <a:pt x="0" y="0"/>
                  </a:lnTo>
                  <a:lnTo>
                    <a:pt x="0" y="243"/>
                  </a:lnTo>
                  <a:lnTo>
                    <a:pt x="101" y="243"/>
                  </a:lnTo>
                  <a:lnTo>
                    <a:pt x="101" y="1598"/>
                  </a:lnTo>
                  <a:lnTo>
                    <a:pt x="0" y="1598"/>
                  </a:lnTo>
                  <a:lnTo>
                    <a:pt x="0" y="1839"/>
                  </a:lnTo>
                  <a:lnTo>
                    <a:pt x="660" y="1839"/>
                  </a:lnTo>
                  <a:lnTo>
                    <a:pt x="660" y="1598"/>
                  </a:lnTo>
                  <a:lnTo>
                    <a:pt x="559" y="1598"/>
                  </a:lnTo>
                  <a:lnTo>
                    <a:pt x="559" y="243"/>
                  </a:lnTo>
                  <a:lnTo>
                    <a:pt x="660" y="243"/>
                  </a:lnTo>
                </a:path>
              </a:pathLst>
            </a:custGeom>
            <a:solidFill>
              <a:schemeClr val="accent1"/>
            </a:solidFill>
            <a:ln>
              <a:noFill/>
            </a:ln>
            <a:effectLst/>
          </p:spPr>
          <p:txBody>
            <a:bodyPr wrap="none" anchor="ctr"/>
            <a:lstStyle/>
            <a:p>
              <a:endParaRPr lang="en-US" sz="3266" dirty="0">
                <a:latin typeface="Montserrat" panose="00000500000000000000" pitchFamily="2" charset="0"/>
              </a:endParaRPr>
            </a:p>
          </p:txBody>
        </p:sp>
        <p:sp>
          <p:nvSpPr>
            <p:cNvPr id="22" name="Freeform 5">
              <a:extLst>
                <a:ext uri="{FF2B5EF4-FFF2-40B4-BE49-F238E27FC236}">
                  <a16:creationId xmlns:a16="http://schemas.microsoft.com/office/drawing/2014/main" id="{F4CB4415-82F6-4289-A05A-E4BDDF78F108}"/>
                </a:ext>
              </a:extLst>
            </p:cNvPr>
            <p:cNvSpPr>
              <a:spLocks noChangeArrowheads="1"/>
            </p:cNvSpPr>
            <p:nvPr/>
          </p:nvSpPr>
          <p:spPr bwMode="auto">
            <a:xfrm>
              <a:off x="11898972" y="4717205"/>
              <a:ext cx="588669" cy="215847"/>
            </a:xfrm>
            <a:custGeom>
              <a:avLst/>
              <a:gdLst>
                <a:gd name="T0" fmla="*/ 660 w 661"/>
                <a:gd name="T1" fmla="*/ 241 h 242"/>
                <a:gd name="T2" fmla="*/ 0 w 661"/>
                <a:gd name="T3" fmla="*/ 241 h 242"/>
                <a:gd name="T4" fmla="*/ 0 w 661"/>
                <a:gd name="T5" fmla="*/ 0 h 242"/>
                <a:gd name="T6" fmla="*/ 660 w 661"/>
                <a:gd name="T7" fmla="*/ 0 h 242"/>
                <a:gd name="T8" fmla="*/ 660 w 661"/>
                <a:gd name="T9" fmla="*/ 241 h 242"/>
              </a:gdLst>
              <a:ahLst/>
              <a:cxnLst>
                <a:cxn ang="0">
                  <a:pos x="T0" y="T1"/>
                </a:cxn>
                <a:cxn ang="0">
                  <a:pos x="T2" y="T3"/>
                </a:cxn>
                <a:cxn ang="0">
                  <a:pos x="T4" y="T5"/>
                </a:cxn>
                <a:cxn ang="0">
                  <a:pos x="T6" y="T7"/>
                </a:cxn>
                <a:cxn ang="0">
                  <a:pos x="T8" y="T9"/>
                </a:cxn>
              </a:cxnLst>
              <a:rect l="0" t="0" r="r" b="b"/>
              <a:pathLst>
                <a:path w="661" h="242">
                  <a:moveTo>
                    <a:pt x="660" y="241"/>
                  </a:moveTo>
                  <a:lnTo>
                    <a:pt x="0" y="241"/>
                  </a:lnTo>
                  <a:lnTo>
                    <a:pt x="0" y="0"/>
                  </a:lnTo>
                  <a:lnTo>
                    <a:pt x="660" y="0"/>
                  </a:lnTo>
                  <a:lnTo>
                    <a:pt x="660" y="241"/>
                  </a:lnTo>
                </a:path>
              </a:pathLst>
            </a:custGeom>
            <a:solidFill>
              <a:srgbClr val="111340">
                <a:alpha val="35000"/>
              </a:srgbClr>
            </a:solidFill>
            <a:ln>
              <a:noFill/>
            </a:ln>
            <a:effectLst/>
          </p:spPr>
          <p:txBody>
            <a:bodyPr wrap="none" anchor="ctr"/>
            <a:lstStyle/>
            <a:p>
              <a:endParaRPr lang="en-US" sz="3266" dirty="0">
                <a:latin typeface="Montserrat" panose="00000500000000000000" pitchFamily="2" charset="0"/>
              </a:endParaRPr>
            </a:p>
          </p:txBody>
        </p:sp>
        <p:sp>
          <p:nvSpPr>
            <p:cNvPr id="23" name="Freeform 6">
              <a:extLst>
                <a:ext uri="{FF2B5EF4-FFF2-40B4-BE49-F238E27FC236}">
                  <a16:creationId xmlns:a16="http://schemas.microsoft.com/office/drawing/2014/main" id="{86B06B9F-25FD-4CE4-BC9F-C3542CD53655}"/>
                </a:ext>
              </a:extLst>
            </p:cNvPr>
            <p:cNvSpPr>
              <a:spLocks noChangeArrowheads="1"/>
            </p:cNvSpPr>
            <p:nvPr/>
          </p:nvSpPr>
          <p:spPr bwMode="auto">
            <a:xfrm>
              <a:off x="11898972" y="3292626"/>
              <a:ext cx="588669" cy="215844"/>
            </a:xfrm>
            <a:custGeom>
              <a:avLst/>
              <a:gdLst>
                <a:gd name="T0" fmla="*/ 660 w 661"/>
                <a:gd name="T1" fmla="*/ 243 h 244"/>
                <a:gd name="T2" fmla="*/ 0 w 661"/>
                <a:gd name="T3" fmla="*/ 243 h 244"/>
                <a:gd name="T4" fmla="*/ 0 w 661"/>
                <a:gd name="T5" fmla="*/ 0 h 244"/>
                <a:gd name="T6" fmla="*/ 660 w 661"/>
                <a:gd name="T7" fmla="*/ 0 h 244"/>
                <a:gd name="T8" fmla="*/ 660 w 661"/>
                <a:gd name="T9" fmla="*/ 243 h 244"/>
              </a:gdLst>
              <a:ahLst/>
              <a:cxnLst>
                <a:cxn ang="0">
                  <a:pos x="T0" y="T1"/>
                </a:cxn>
                <a:cxn ang="0">
                  <a:pos x="T2" y="T3"/>
                </a:cxn>
                <a:cxn ang="0">
                  <a:pos x="T4" y="T5"/>
                </a:cxn>
                <a:cxn ang="0">
                  <a:pos x="T6" y="T7"/>
                </a:cxn>
                <a:cxn ang="0">
                  <a:pos x="T8" y="T9"/>
                </a:cxn>
              </a:cxnLst>
              <a:rect l="0" t="0" r="r" b="b"/>
              <a:pathLst>
                <a:path w="661" h="244">
                  <a:moveTo>
                    <a:pt x="660" y="243"/>
                  </a:moveTo>
                  <a:lnTo>
                    <a:pt x="0" y="243"/>
                  </a:lnTo>
                  <a:lnTo>
                    <a:pt x="0" y="0"/>
                  </a:lnTo>
                  <a:lnTo>
                    <a:pt x="660" y="0"/>
                  </a:lnTo>
                  <a:lnTo>
                    <a:pt x="660" y="243"/>
                  </a:lnTo>
                </a:path>
              </a:pathLst>
            </a:custGeom>
            <a:solidFill>
              <a:srgbClr val="111340">
                <a:alpha val="35000"/>
              </a:srgbClr>
            </a:solidFill>
            <a:ln>
              <a:noFill/>
            </a:ln>
            <a:effectLst/>
          </p:spPr>
          <p:txBody>
            <a:bodyPr wrap="none" anchor="ctr"/>
            <a:lstStyle/>
            <a:p>
              <a:endParaRPr lang="en-US" sz="3266" dirty="0">
                <a:latin typeface="Montserrat" panose="00000500000000000000" pitchFamily="2" charset="0"/>
              </a:endParaRPr>
            </a:p>
          </p:txBody>
        </p:sp>
        <p:sp>
          <p:nvSpPr>
            <p:cNvPr id="24" name="Freeform 7">
              <a:extLst>
                <a:ext uri="{FF2B5EF4-FFF2-40B4-BE49-F238E27FC236}">
                  <a16:creationId xmlns:a16="http://schemas.microsoft.com/office/drawing/2014/main" id="{1E3D980D-033A-4904-A731-788E4B31739E}"/>
                </a:ext>
              </a:extLst>
            </p:cNvPr>
            <p:cNvSpPr>
              <a:spLocks noChangeArrowheads="1"/>
            </p:cNvSpPr>
            <p:nvPr/>
          </p:nvSpPr>
          <p:spPr bwMode="auto">
            <a:xfrm>
              <a:off x="11989234" y="3508470"/>
              <a:ext cx="408144" cy="1208735"/>
            </a:xfrm>
            <a:custGeom>
              <a:avLst/>
              <a:gdLst>
                <a:gd name="T0" fmla="*/ 458 w 459"/>
                <a:gd name="T1" fmla="*/ 1355 h 1356"/>
                <a:gd name="T2" fmla="*/ 0 w 459"/>
                <a:gd name="T3" fmla="*/ 1355 h 1356"/>
                <a:gd name="T4" fmla="*/ 0 w 459"/>
                <a:gd name="T5" fmla="*/ 0 h 1356"/>
                <a:gd name="T6" fmla="*/ 458 w 459"/>
                <a:gd name="T7" fmla="*/ 0 h 1356"/>
                <a:gd name="T8" fmla="*/ 458 w 459"/>
                <a:gd name="T9" fmla="*/ 1355 h 1356"/>
              </a:gdLst>
              <a:ahLst/>
              <a:cxnLst>
                <a:cxn ang="0">
                  <a:pos x="T0" y="T1"/>
                </a:cxn>
                <a:cxn ang="0">
                  <a:pos x="T2" y="T3"/>
                </a:cxn>
                <a:cxn ang="0">
                  <a:pos x="T4" y="T5"/>
                </a:cxn>
                <a:cxn ang="0">
                  <a:pos x="T6" y="T7"/>
                </a:cxn>
                <a:cxn ang="0">
                  <a:pos x="T8" y="T9"/>
                </a:cxn>
              </a:cxnLst>
              <a:rect l="0" t="0" r="r" b="b"/>
              <a:pathLst>
                <a:path w="459" h="1356">
                  <a:moveTo>
                    <a:pt x="458" y="1355"/>
                  </a:moveTo>
                  <a:lnTo>
                    <a:pt x="0" y="1355"/>
                  </a:lnTo>
                  <a:lnTo>
                    <a:pt x="0" y="0"/>
                  </a:lnTo>
                  <a:lnTo>
                    <a:pt x="458" y="0"/>
                  </a:lnTo>
                  <a:lnTo>
                    <a:pt x="458" y="1355"/>
                  </a:lnTo>
                </a:path>
              </a:pathLst>
            </a:custGeom>
            <a:solidFill>
              <a:srgbClr val="111340">
                <a:alpha val="25000"/>
              </a:srgbClr>
            </a:solidFill>
            <a:ln>
              <a:noFill/>
            </a:ln>
            <a:effectLst/>
          </p:spPr>
          <p:txBody>
            <a:bodyPr wrap="none" anchor="ctr"/>
            <a:lstStyle/>
            <a:p>
              <a:endParaRPr lang="en-US" sz="3266" dirty="0">
                <a:latin typeface="Montserrat" panose="00000500000000000000" pitchFamily="2" charset="0"/>
              </a:endParaRPr>
            </a:p>
          </p:txBody>
        </p:sp>
        <p:sp>
          <p:nvSpPr>
            <p:cNvPr id="25" name="Freeform 8">
              <a:extLst>
                <a:ext uri="{FF2B5EF4-FFF2-40B4-BE49-F238E27FC236}">
                  <a16:creationId xmlns:a16="http://schemas.microsoft.com/office/drawing/2014/main" id="{D4B4996C-9789-4DCB-A787-3BF17044743C}"/>
                </a:ext>
              </a:extLst>
            </p:cNvPr>
            <p:cNvSpPr>
              <a:spLocks noChangeArrowheads="1"/>
            </p:cNvSpPr>
            <p:nvPr/>
          </p:nvSpPr>
          <p:spPr bwMode="auto">
            <a:xfrm>
              <a:off x="12397378" y="4987994"/>
              <a:ext cx="4885958" cy="1522692"/>
            </a:xfrm>
            <a:prstGeom prst="homePlate">
              <a:avLst>
                <a:gd name="adj" fmla="val 33986"/>
              </a:avLst>
            </a:prstGeom>
            <a:solidFill>
              <a:schemeClr val="accent2"/>
            </a:solidFill>
            <a:ln>
              <a:noFill/>
            </a:ln>
            <a:effectLst/>
          </p:spPr>
          <p:txBody>
            <a:bodyPr wrap="none" anchor="ctr"/>
            <a:lstStyle/>
            <a:p>
              <a:endParaRPr lang="en-US" sz="3266" dirty="0">
                <a:latin typeface="Montserrat" panose="00000500000000000000" pitchFamily="2" charset="0"/>
              </a:endParaRPr>
            </a:p>
          </p:txBody>
        </p:sp>
        <p:sp>
          <p:nvSpPr>
            <p:cNvPr id="26" name="Freeform 9">
              <a:extLst>
                <a:ext uri="{FF2B5EF4-FFF2-40B4-BE49-F238E27FC236}">
                  <a16:creationId xmlns:a16="http://schemas.microsoft.com/office/drawing/2014/main" id="{8B3C9E7D-8D80-41B4-840E-9E0C984DB0D1}"/>
                </a:ext>
              </a:extLst>
            </p:cNvPr>
            <p:cNvSpPr>
              <a:spLocks noChangeArrowheads="1"/>
            </p:cNvSpPr>
            <p:nvPr/>
          </p:nvSpPr>
          <p:spPr bwMode="auto">
            <a:xfrm>
              <a:off x="11898972" y="4929126"/>
              <a:ext cx="588669" cy="1636502"/>
            </a:xfrm>
            <a:custGeom>
              <a:avLst/>
              <a:gdLst>
                <a:gd name="T0" fmla="*/ 0 w 661"/>
                <a:gd name="T1" fmla="*/ 243 h 1841"/>
                <a:gd name="T2" fmla="*/ 0 w 661"/>
                <a:gd name="T3" fmla="*/ 0 h 1841"/>
                <a:gd name="T4" fmla="*/ 660 w 661"/>
                <a:gd name="T5" fmla="*/ 0 h 1841"/>
                <a:gd name="T6" fmla="*/ 660 w 661"/>
                <a:gd name="T7" fmla="*/ 243 h 1841"/>
                <a:gd name="T8" fmla="*/ 559 w 661"/>
                <a:gd name="T9" fmla="*/ 243 h 1841"/>
                <a:gd name="T10" fmla="*/ 559 w 661"/>
                <a:gd name="T11" fmla="*/ 1598 h 1841"/>
                <a:gd name="T12" fmla="*/ 660 w 661"/>
                <a:gd name="T13" fmla="*/ 1598 h 1841"/>
                <a:gd name="T14" fmla="*/ 660 w 661"/>
                <a:gd name="T15" fmla="*/ 1840 h 1841"/>
                <a:gd name="T16" fmla="*/ 0 w 661"/>
                <a:gd name="T17" fmla="*/ 1840 h 1841"/>
                <a:gd name="T18" fmla="*/ 0 w 661"/>
                <a:gd name="T19" fmla="*/ 1598 h 1841"/>
                <a:gd name="T20" fmla="*/ 101 w 661"/>
                <a:gd name="T21" fmla="*/ 1598 h 1841"/>
                <a:gd name="T22" fmla="*/ 101 w 661"/>
                <a:gd name="T23" fmla="*/ 243 h 1841"/>
                <a:gd name="T24" fmla="*/ 0 w 661"/>
                <a:gd name="T25" fmla="*/ 243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1" h="1841">
                  <a:moveTo>
                    <a:pt x="0" y="243"/>
                  </a:moveTo>
                  <a:lnTo>
                    <a:pt x="0" y="0"/>
                  </a:lnTo>
                  <a:lnTo>
                    <a:pt x="660" y="0"/>
                  </a:lnTo>
                  <a:lnTo>
                    <a:pt x="660" y="243"/>
                  </a:lnTo>
                  <a:lnTo>
                    <a:pt x="559" y="243"/>
                  </a:lnTo>
                  <a:lnTo>
                    <a:pt x="559" y="1598"/>
                  </a:lnTo>
                  <a:lnTo>
                    <a:pt x="660" y="1598"/>
                  </a:lnTo>
                  <a:lnTo>
                    <a:pt x="660" y="1840"/>
                  </a:lnTo>
                  <a:lnTo>
                    <a:pt x="0" y="1840"/>
                  </a:lnTo>
                  <a:lnTo>
                    <a:pt x="0" y="1598"/>
                  </a:lnTo>
                  <a:lnTo>
                    <a:pt x="101" y="1598"/>
                  </a:lnTo>
                  <a:lnTo>
                    <a:pt x="101" y="243"/>
                  </a:lnTo>
                  <a:lnTo>
                    <a:pt x="0" y="243"/>
                  </a:lnTo>
                </a:path>
              </a:pathLst>
            </a:custGeom>
            <a:solidFill>
              <a:schemeClr val="accent2"/>
            </a:solidFill>
            <a:ln>
              <a:noFill/>
            </a:ln>
            <a:effectLst/>
          </p:spPr>
          <p:txBody>
            <a:bodyPr wrap="none" anchor="ctr"/>
            <a:lstStyle/>
            <a:p>
              <a:endParaRPr lang="en-US" sz="3266" dirty="0">
                <a:latin typeface="Montserrat" panose="00000500000000000000" pitchFamily="2" charset="0"/>
              </a:endParaRPr>
            </a:p>
          </p:txBody>
        </p:sp>
        <p:sp>
          <p:nvSpPr>
            <p:cNvPr id="27" name="Freeform 10">
              <a:extLst>
                <a:ext uri="{FF2B5EF4-FFF2-40B4-BE49-F238E27FC236}">
                  <a16:creationId xmlns:a16="http://schemas.microsoft.com/office/drawing/2014/main" id="{86A95246-8DFB-462A-B5B5-4E0F5873C86C}"/>
                </a:ext>
              </a:extLst>
            </p:cNvPr>
            <p:cNvSpPr>
              <a:spLocks noChangeArrowheads="1"/>
            </p:cNvSpPr>
            <p:nvPr/>
          </p:nvSpPr>
          <p:spPr bwMode="auto">
            <a:xfrm>
              <a:off x="11898972" y="6353707"/>
              <a:ext cx="588669" cy="215844"/>
            </a:xfrm>
            <a:custGeom>
              <a:avLst/>
              <a:gdLst>
                <a:gd name="T0" fmla="*/ 0 w 661"/>
                <a:gd name="T1" fmla="*/ 242 h 243"/>
                <a:gd name="T2" fmla="*/ 660 w 661"/>
                <a:gd name="T3" fmla="*/ 242 h 243"/>
                <a:gd name="T4" fmla="*/ 660 w 661"/>
                <a:gd name="T5" fmla="*/ 0 h 243"/>
                <a:gd name="T6" fmla="*/ 0 w 661"/>
                <a:gd name="T7" fmla="*/ 0 h 243"/>
                <a:gd name="T8" fmla="*/ 0 w 661"/>
                <a:gd name="T9" fmla="*/ 242 h 243"/>
              </a:gdLst>
              <a:ahLst/>
              <a:cxnLst>
                <a:cxn ang="0">
                  <a:pos x="T0" y="T1"/>
                </a:cxn>
                <a:cxn ang="0">
                  <a:pos x="T2" y="T3"/>
                </a:cxn>
                <a:cxn ang="0">
                  <a:pos x="T4" y="T5"/>
                </a:cxn>
                <a:cxn ang="0">
                  <a:pos x="T6" y="T7"/>
                </a:cxn>
                <a:cxn ang="0">
                  <a:pos x="T8" y="T9"/>
                </a:cxn>
              </a:cxnLst>
              <a:rect l="0" t="0" r="r" b="b"/>
              <a:pathLst>
                <a:path w="661" h="243">
                  <a:moveTo>
                    <a:pt x="0" y="242"/>
                  </a:moveTo>
                  <a:lnTo>
                    <a:pt x="660" y="242"/>
                  </a:lnTo>
                  <a:lnTo>
                    <a:pt x="660" y="0"/>
                  </a:lnTo>
                  <a:lnTo>
                    <a:pt x="0" y="0"/>
                  </a:lnTo>
                  <a:lnTo>
                    <a:pt x="0" y="242"/>
                  </a:lnTo>
                </a:path>
              </a:pathLst>
            </a:custGeom>
            <a:solidFill>
              <a:srgbClr val="111340">
                <a:alpha val="35000"/>
              </a:srgbClr>
            </a:solidFill>
            <a:ln>
              <a:noFill/>
            </a:ln>
            <a:effectLst/>
          </p:spPr>
          <p:txBody>
            <a:bodyPr wrap="none" anchor="ctr"/>
            <a:lstStyle/>
            <a:p>
              <a:endParaRPr lang="en-US" sz="3266" dirty="0">
                <a:latin typeface="Montserrat" panose="00000500000000000000" pitchFamily="2" charset="0"/>
              </a:endParaRPr>
            </a:p>
          </p:txBody>
        </p:sp>
        <p:sp>
          <p:nvSpPr>
            <p:cNvPr id="28" name="Freeform 11">
              <a:extLst>
                <a:ext uri="{FF2B5EF4-FFF2-40B4-BE49-F238E27FC236}">
                  <a16:creationId xmlns:a16="http://schemas.microsoft.com/office/drawing/2014/main" id="{9C596760-AAFF-4D96-9253-1DA8AB564C75}"/>
                </a:ext>
              </a:extLst>
            </p:cNvPr>
            <p:cNvSpPr>
              <a:spLocks noChangeArrowheads="1"/>
            </p:cNvSpPr>
            <p:nvPr/>
          </p:nvSpPr>
          <p:spPr bwMode="auto">
            <a:xfrm>
              <a:off x="11898972" y="4929126"/>
              <a:ext cx="588669" cy="215847"/>
            </a:xfrm>
            <a:custGeom>
              <a:avLst/>
              <a:gdLst>
                <a:gd name="T0" fmla="*/ 0 w 661"/>
                <a:gd name="T1" fmla="*/ 243 h 244"/>
                <a:gd name="T2" fmla="*/ 660 w 661"/>
                <a:gd name="T3" fmla="*/ 243 h 244"/>
                <a:gd name="T4" fmla="*/ 660 w 661"/>
                <a:gd name="T5" fmla="*/ 0 h 244"/>
                <a:gd name="T6" fmla="*/ 0 w 661"/>
                <a:gd name="T7" fmla="*/ 0 h 244"/>
                <a:gd name="T8" fmla="*/ 0 w 661"/>
                <a:gd name="T9" fmla="*/ 243 h 244"/>
              </a:gdLst>
              <a:ahLst/>
              <a:cxnLst>
                <a:cxn ang="0">
                  <a:pos x="T0" y="T1"/>
                </a:cxn>
                <a:cxn ang="0">
                  <a:pos x="T2" y="T3"/>
                </a:cxn>
                <a:cxn ang="0">
                  <a:pos x="T4" y="T5"/>
                </a:cxn>
                <a:cxn ang="0">
                  <a:pos x="T6" y="T7"/>
                </a:cxn>
                <a:cxn ang="0">
                  <a:pos x="T8" y="T9"/>
                </a:cxn>
              </a:cxnLst>
              <a:rect l="0" t="0" r="r" b="b"/>
              <a:pathLst>
                <a:path w="661" h="244">
                  <a:moveTo>
                    <a:pt x="0" y="243"/>
                  </a:moveTo>
                  <a:lnTo>
                    <a:pt x="660" y="243"/>
                  </a:lnTo>
                  <a:lnTo>
                    <a:pt x="660" y="0"/>
                  </a:lnTo>
                  <a:lnTo>
                    <a:pt x="0" y="0"/>
                  </a:lnTo>
                  <a:lnTo>
                    <a:pt x="0" y="243"/>
                  </a:lnTo>
                </a:path>
              </a:pathLst>
            </a:custGeom>
            <a:solidFill>
              <a:srgbClr val="111340">
                <a:alpha val="35000"/>
              </a:srgbClr>
            </a:solidFill>
            <a:ln>
              <a:noFill/>
            </a:ln>
            <a:effectLst/>
          </p:spPr>
          <p:txBody>
            <a:bodyPr wrap="none" anchor="ctr"/>
            <a:lstStyle/>
            <a:p>
              <a:endParaRPr lang="en-US" sz="3266" dirty="0">
                <a:latin typeface="Montserrat" panose="00000500000000000000" pitchFamily="2" charset="0"/>
              </a:endParaRPr>
            </a:p>
          </p:txBody>
        </p:sp>
        <p:sp>
          <p:nvSpPr>
            <p:cNvPr id="29" name="Freeform 12">
              <a:extLst>
                <a:ext uri="{FF2B5EF4-FFF2-40B4-BE49-F238E27FC236}">
                  <a16:creationId xmlns:a16="http://schemas.microsoft.com/office/drawing/2014/main" id="{25A791E3-6FC1-42A2-8A52-9CA0824E6CBD}"/>
                </a:ext>
              </a:extLst>
            </p:cNvPr>
            <p:cNvSpPr>
              <a:spLocks noChangeArrowheads="1"/>
            </p:cNvSpPr>
            <p:nvPr/>
          </p:nvSpPr>
          <p:spPr bwMode="auto">
            <a:xfrm>
              <a:off x="11989234" y="5144972"/>
              <a:ext cx="408144" cy="1208735"/>
            </a:xfrm>
            <a:custGeom>
              <a:avLst/>
              <a:gdLst>
                <a:gd name="T0" fmla="*/ 0 w 459"/>
                <a:gd name="T1" fmla="*/ 1355 h 1356"/>
                <a:gd name="T2" fmla="*/ 458 w 459"/>
                <a:gd name="T3" fmla="*/ 1355 h 1356"/>
                <a:gd name="T4" fmla="*/ 458 w 459"/>
                <a:gd name="T5" fmla="*/ 0 h 1356"/>
                <a:gd name="T6" fmla="*/ 0 w 459"/>
                <a:gd name="T7" fmla="*/ 0 h 1356"/>
                <a:gd name="T8" fmla="*/ 0 w 459"/>
                <a:gd name="T9" fmla="*/ 1355 h 1356"/>
              </a:gdLst>
              <a:ahLst/>
              <a:cxnLst>
                <a:cxn ang="0">
                  <a:pos x="T0" y="T1"/>
                </a:cxn>
                <a:cxn ang="0">
                  <a:pos x="T2" y="T3"/>
                </a:cxn>
                <a:cxn ang="0">
                  <a:pos x="T4" y="T5"/>
                </a:cxn>
                <a:cxn ang="0">
                  <a:pos x="T6" y="T7"/>
                </a:cxn>
                <a:cxn ang="0">
                  <a:pos x="T8" y="T9"/>
                </a:cxn>
              </a:cxnLst>
              <a:rect l="0" t="0" r="r" b="b"/>
              <a:pathLst>
                <a:path w="459" h="1356">
                  <a:moveTo>
                    <a:pt x="0" y="1355"/>
                  </a:moveTo>
                  <a:lnTo>
                    <a:pt x="458" y="1355"/>
                  </a:lnTo>
                  <a:lnTo>
                    <a:pt x="458" y="0"/>
                  </a:lnTo>
                  <a:lnTo>
                    <a:pt x="0" y="0"/>
                  </a:lnTo>
                  <a:lnTo>
                    <a:pt x="0" y="1355"/>
                  </a:lnTo>
                </a:path>
              </a:pathLst>
            </a:custGeom>
            <a:solidFill>
              <a:srgbClr val="111340">
                <a:alpha val="25000"/>
              </a:srgbClr>
            </a:solidFill>
            <a:ln>
              <a:noFill/>
            </a:ln>
            <a:effectLst/>
          </p:spPr>
          <p:txBody>
            <a:bodyPr wrap="none" anchor="ctr"/>
            <a:lstStyle/>
            <a:p>
              <a:endParaRPr lang="en-US" sz="3266" dirty="0">
                <a:latin typeface="Montserrat" panose="00000500000000000000" pitchFamily="2" charset="0"/>
              </a:endParaRPr>
            </a:p>
          </p:txBody>
        </p:sp>
      </p:grpSp>
      <p:sp>
        <p:nvSpPr>
          <p:cNvPr id="30" name="Freeform 13">
            <a:extLst>
              <a:ext uri="{FF2B5EF4-FFF2-40B4-BE49-F238E27FC236}">
                <a16:creationId xmlns:a16="http://schemas.microsoft.com/office/drawing/2014/main" id="{49D7633B-E27E-41FC-A0DF-64094E97FD65}"/>
              </a:ext>
            </a:extLst>
          </p:cNvPr>
          <p:cNvSpPr>
            <a:spLocks noChangeArrowheads="1"/>
          </p:cNvSpPr>
          <p:nvPr/>
        </p:nvSpPr>
        <p:spPr bwMode="auto">
          <a:xfrm>
            <a:off x="5138710" y="3037535"/>
            <a:ext cx="467011" cy="2745163"/>
          </a:xfrm>
          <a:custGeom>
            <a:avLst/>
            <a:gdLst>
              <a:gd name="T0" fmla="*/ 0 w 1048"/>
              <a:gd name="T1" fmla="*/ 0 h 6171"/>
              <a:gd name="T2" fmla="*/ 1047 w 1048"/>
              <a:gd name="T3" fmla="*/ 0 h 6171"/>
              <a:gd name="T4" fmla="*/ 1047 w 1048"/>
              <a:gd name="T5" fmla="*/ 6170 h 6171"/>
              <a:gd name="T6" fmla="*/ 0 w 1048"/>
              <a:gd name="T7" fmla="*/ 6170 h 6171"/>
            </a:gdLst>
            <a:ahLst/>
            <a:cxnLst>
              <a:cxn ang="0">
                <a:pos x="T0" y="T1"/>
              </a:cxn>
              <a:cxn ang="0">
                <a:pos x="T2" y="T3"/>
              </a:cxn>
              <a:cxn ang="0">
                <a:pos x="T4" y="T5"/>
              </a:cxn>
              <a:cxn ang="0">
                <a:pos x="T6" y="T7"/>
              </a:cxn>
            </a:cxnLst>
            <a:rect l="0" t="0" r="r" b="b"/>
            <a:pathLst>
              <a:path w="1048" h="6171">
                <a:moveTo>
                  <a:pt x="0" y="0"/>
                </a:moveTo>
                <a:lnTo>
                  <a:pt x="1047" y="0"/>
                </a:lnTo>
                <a:lnTo>
                  <a:pt x="1047" y="6170"/>
                </a:lnTo>
                <a:lnTo>
                  <a:pt x="0" y="6170"/>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Montserrat" panose="00000500000000000000" pitchFamily="2" charset="0"/>
            </a:endParaRPr>
          </a:p>
        </p:txBody>
      </p:sp>
      <p:sp>
        <p:nvSpPr>
          <p:cNvPr id="31" name="Freeform 14">
            <a:extLst>
              <a:ext uri="{FF2B5EF4-FFF2-40B4-BE49-F238E27FC236}">
                <a16:creationId xmlns:a16="http://schemas.microsoft.com/office/drawing/2014/main" id="{EA8B603E-EE94-497C-B7EC-9AC8BC1AAFDD}"/>
              </a:ext>
            </a:extLst>
          </p:cNvPr>
          <p:cNvSpPr>
            <a:spLocks noChangeArrowheads="1"/>
          </p:cNvSpPr>
          <p:nvPr/>
        </p:nvSpPr>
        <p:spPr bwMode="auto">
          <a:xfrm>
            <a:off x="6590761" y="3662726"/>
            <a:ext cx="467011" cy="1373562"/>
          </a:xfrm>
          <a:custGeom>
            <a:avLst/>
            <a:gdLst>
              <a:gd name="T0" fmla="*/ 1047 w 1048"/>
              <a:gd name="T1" fmla="*/ 3086 h 3087"/>
              <a:gd name="T2" fmla="*/ 0 w 1048"/>
              <a:gd name="T3" fmla="*/ 3086 h 3087"/>
              <a:gd name="T4" fmla="*/ 0 w 1048"/>
              <a:gd name="T5" fmla="*/ 0 h 3087"/>
              <a:gd name="T6" fmla="*/ 1047 w 1048"/>
              <a:gd name="T7" fmla="*/ 0 h 3087"/>
            </a:gdLst>
            <a:ahLst/>
            <a:cxnLst>
              <a:cxn ang="0">
                <a:pos x="T0" y="T1"/>
              </a:cxn>
              <a:cxn ang="0">
                <a:pos x="T2" y="T3"/>
              </a:cxn>
              <a:cxn ang="0">
                <a:pos x="T4" y="T5"/>
              </a:cxn>
              <a:cxn ang="0">
                <a:pos x="T6" y="T7"/>
              </a:cxn>
            </a:cxnLst>
            <a:rect l="0" t="0" r="r" b="b"/>
            <a:pathLst>
              <a:path w="1048" h="3087">
                <a:moveTo>
                  <a:pt x="1047" y="3086"/>
                </a:moveTo>
                <a:lnTo>
                  <a:pt x="0" y="3086"/>
                </a:lnTo>
                <a:lnTo>
                  <a:pt x="0" y="0"/>
                </a:lnTo>
                <a:lnTo>
                  <a:pt x="1047" y="0"/>
                </a:ln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Montserrat" panose="00000500000000000000" pitchFamily="2" charset="0"/>
            </a:endParaRPr>
          </a:p>
        </p:txBody>
      </p:sp>
      <p:sp>
        <p:nvSpPr>
          <p:cNvPr id="32" name="Line 15">
            <a:extLst>
              <a:ext uri="{FF2B5EF4-FFF2-40B4-BE49-F238E27FC236}">
                <a16:creationId xmlns:a16="http://schemas.microsoft.com/office/drawing/2014/main" id="{7B2CCC9E-3E89-4C09-9753-5E14BE642C58}"/>
              </a:ext>
            </a:extLst>
          </p:cNvPr>
          <p:cNvSpPr>
            <a:spLocks noChangeShapeType="1"/>
          </p:cNvSpPr>
          <p:nvPr/>
        </p:nvSpPr>
        <p:spPr bwMode="auto">
          <a:xfrm>
            <a:off x="5138710" y="4411097"/>
            <a:ext cx="465049" cy="0"/>
          </a:xfrm>
          <a:prstGeom prst="line">
            <a:avLst/>
          </a:prstGeom>
          <a:noFill/>
          <a:ln w="381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Montserrat" panose="00000500000000000000" pitchFamily="2" charset="0"/>
            </a:endParaRPr>
          </a:p>
        </p:txBody>
      </p:sp>
      <p:sp>
        <p:nvSpPr>
          <p:cNvPr id="56" name="TextBox 55">
            <a:extLst>
              <a:ext uri="{FF2B5EF4-FFF2-40B4-BE49-F238E27FC236}">
                <a16:creationId xmlns:a16="http://schemas.microsoft.com/office/drawing/2014/main" id="{7350E658-F70E-43BE-BF5E-6F1197B978D3}"/>
              </a:ext>
            </a:extLst>
          </p:cNvPr>
          <p:cNvSpPr txBox="1"/>
          <p:nvPr/>
        </p:nvSpPr>
        <p:spPr>
          <a:xfrm>
            <a:off x="761999" y="143211"/>
            <a:ext cx="10668000" cy="630942"/>
          </a:xfrm>
          <a:prstGeom prst="rect">
            <a:avLst/>
          </a:prstGeom>
          <a:noFill/>
        </p:spPr>
        <p:txBody>
          <a:bodyPr wrap="square" rtlCol="0" anchor="b">
            <a:spAutoFit/>
          </a:bodyPr>
          <a:lstStyle/>
          <a:p>
            <a:pPr algn="ctr"/>
            <a:r>
              <a:rPr lang="en-US" sz="3500" b="1" u="sng" spc="-145" dirty="0">
                <a:solidFill>
                  <a:schemeClr val="bg1"/>
                </a:solidFill>
                <a:latin typeface="Montserrat" pitchFamily="2" charset="77"/>
                <a:cs typeface="Poppins" pitchFamily="2" charset="77"/>
              </a:rPr>
              <a:t>Industrial Alarm System: CHALLENGES</a:t>
            </a:r>
          </a:p>
        </p:txBody>
      </p:sp>
      <p:sp>
        <p:nvSpPr>
          <p:cNvPr id="57" name="TextBox 56">
            <a:extLst>
              <a:ext uri="{FF2B5EF4-FFF2-40B4-BE49-F238E27FC236}">
                <a16:creationId xmlns:a16="http://schemas.microsoft.com/office/drawing/2014/main" id="{6512489E-016C-4B6E-A21D-06A04A8B2B9F}"/>
              </a:ext>
            </a:extLst>
          </p:cNvPr>
          <p:cNvSpPr txBox="1"/>
          <p:nvPr/>
        </p:nvSpPr>
        <p:spPr>
          <a:xfrm>
            <a:off x="53721" y="999536"/>
            <a:ext cx="12084557" cy="461665"/>
          </a:xfrm>
          <a:prstGeom prst="rect">
            <a:avLst/>
          </a:prstGeom>
          <a:solidFill>
            <a:schemeClr val="accent6">
              <a:lumMod val="20000"/>
              <a:lumOff val="80000"/>
            </a:schemeClr>
          </a:solidFill>
        </p:spPr>
        <p:txBody>
          <a:bodyPr wrap="square" rtlCol="0">
            <a:spAutoFit/>
          </a:bodyPr>
          <a:lstStyle/>
          <a:p>
            <a:pPr algn="ctr"/>
            <a:r>
              <a:rPr lang="en-US" sz="2400" b="1" i="0" dirty="0">
                <a:solidFill>
                  <a:srgbClr val="FF0000"/>
                </a:solidFill>
                <a:effectLst/>
                <a:latin typeface="Montserrat" panose="00000500000000000000" pitchFamily="2" charset="0"/>
              </a:rPr>
              <a:t>A poorly performing alarm system compromises operator’s performance</a:t>
            </a:r>
            <a:endParaRPr lang="en-US" sz="2000" b="1" spc="-60" dirty="0">
              <a:solidFill>
                <a:srgbClr val="FF0000"/>
              </a:solidFill>
              <a:latin typeface="Montserrat" panose="00000500000000000000" pitchFamily="2" charset="0"/>
              <a:cs typeface="Poppins" pitchFamily="2" charset="77"/>
            </a:endParaRPr>
          </a:p>
        </p:txBody>
      </p:sp>
      <p:sp>
        <p:nvSpPr>
          <p:cNvPr id="5" name="TextBox 4">
            <a:extLst>
              <a:ext uri="{FF2B5EF4-FFF2-40B4-BE49-F238E27FC236}">
                <a16:creationId xmlns:a16="http://schemas.microsoft.com/office/drawing/2014/main" id="{74DD5D24-E323-4337-BD1B-510B6FEA7950}"/>
              </a:ext>
            </a:extLst>
          </p:cNvPr>
          <p:cNvSpPr txBox="1"/>
          <p:nvPr/>
        </p:nvSpPr>
        <p:spPr>
          <a:xfrm>
            <a:off x="1793289" y="2833677"/>
            <a:ext cx="3195137" cy="338554"/>
          </a:xfrm>
          <a:prstGeom prst="rect">
            <a:avLst/>
          </a:prstGeom>
          <a:solidFill>
            <a:schemeClr val="accent6">
              <a:lumMod val="20000"/>
              <a:lumOff val="80000"/>
            </a:schemeClr>
          </a:solidFill>
        </p:spPr>
        <p:txBody>
          <a:bodyPr wrap="square" rtlCol="0" anchor="b">
            <a:spAutoFit/>
          </a:bodyPr>
          <a:lstStyle/>
          <a:p>
            <a:pPr algn="r"/>
            <a:r>
              <a:rPr lang="es-NI" sz="1600" b="1" spc="-15" dirty="0">
                <a:solidFill>
                  <a:srgbClr val="FF0000"/>
                </a:solidFill>
                <a:latin typeface="Montserrat" pitchFamily="2" charset="77"/>
                <a:cs typeface="Poppins" pitchFamily="2" charset="77"/>
              </a:rPr>
              <a:t>Alarm Flood</a:t>
            </a:r>
            <a:endParaRPr lang="en-US" sz="1600" b="1" spc="-15" dirty="0">
              <a:solidFill>
                <a:srgbClr val="FF0000"/>
              </a:solidFill>
              <a:latin typeface="Montserrat" pitchFamily="2" charset="77"/>
              <a:cs typeface="Poppins" pitchFamily="2" charset="77"/>
            </a:endParaRPr>
          </a:p>
        </p:txBody>
      </p:sp>
      <p:sp>
        <p:nvSpPr>
          <p:cNvPr id="6" name="TextBox 5">
            <a:extLst>
              <a:ext uri="{FF2B5EF4-FFF2-40B4-BE49-F238E27FC236}">
                <a16:creationId xmlns:a16="http://schemas.microsoft.com/office/drawing/2014/main" id="{348F00DD-CF8A-4015-8CF6-234383069BD8}"/>
              </a:ext>
            </a:extLst>
          </p:cNvPr>
          <p:cNvSpPr txBox="1"/>
          <p:nvPr/>
        </p:nvSpPr>
        <p:spPr>
          <a:xfrm>
            <a:off x="53721" y="3186736"/>
            <a:ext cx="5487245" cy="771493"/>
          </a:xfrm>
          <a:prstGeom prst="rect">
            <a:avLst/>
          </a:prstGeom>
          <a:solidFill>
            <a:schemeClr val="bg1"/>
          </a:solidFill>
        </p:spPr>
        <p:txBody>
          <a:bodyPr wrap="square" rtlCol="0">
            <a:spAutoFit/>
          </a:bodyPr>
          <a:lstStyle/>
          <a:p>
            <a:pPr algn="just">
              <a:lnSpc>
                <a:spcPts val="1800"/>
              </a:lnSpc>
            </a:pPr>
            <a:r>
              <a:rPr lang="en-US" sz="1400" spc="-15" dirty="0">
                <a:solidFill>
                  <a:srgbClr val="FF0000"/>
                </a:solidFill>
                <a:latin typeface="Montserrat" pitchFamily="2" charset="77"/>
                <a:cs typeface="Poppins" pitchFamily="2" charset="77"/>
              </a:rPr>
              <a:t>The situation where more alarms are received than can be physically addressed by a single console operator. </a:t>
            </a:r>
            <a:r>
              <a:rPr lang="en-IN" sz="1400" spc="-15" dirty="0">
                <a:solidFill>
                  <a:srgbClr val="FF0000"/>
                </a:solidFill>
                <a:latin typeface="Montserrat" pitchFamily="2" charset="77"/>
              </a:rPr>
              <a:t>10 or more </a:t>
            </a:r>
            <a:r>
              <a:rPr lang="en-IN" sz="1400" spc="-15" dirty="0" err="1">
                <a:solidFill>
                  <a:srgbClr val="FF0000"/>
                </a:solidFill>
                <a:latin typeface="Montserrat" pitchFamily="2" charset="77"/>
              </a:rPr>
              <a:t>annunciated</a:t>
            </a:r>
            <a:r>
              <a:rPr lang="en-IN" sz="1400" spc="-15" dirty="0">
                <a:solidFill>
                  <a:srgbClr val="FF0000"/>
                </a:solidFill>
                <a:latin typeface="Montserrat" pitchFamily="2" charset="77"/>
              </a:rPr>
              <a:t> alarms in any 10-minute period per operator</a:t>
            </a:r>
            <a:endParaRPr lang="en-US" sz="1400" spc="-15" dirty="0">
              <a:solidFill>
                <a:srgbClr val="FF0000"/>
              </a:solidFill>
              <a:latin typeface="Montserrat" pitchFamily="2" charset="77"/>
            </a:endParaRPr>
          </a:p>
        </p:txBody>
      </p:sp>
      <p:sp>
        <p:nvSpPr>
          <p:cNvPr id="7" name="TextBox 6">
            <a:extLst>
              <a:ext uri="{FF2B5EF4-FFF2-40B4-BE49-F238E27FC236}">
                <a16:creationId xmlns:a16="http://schemas.microsoft.com/office/drawing/2014/main" id="{D24DDC10-284F-4B68-93A6-6CFE3F375FEC}"/>
              </a:ext>
            </a:extLst>
          </p:cNvPr>
          <p:cNvSpPr txBox="1"/>
          <p:nvPr/>
        </p:nvSpPr>
        <p:spPr>
          <a:xfrm>
            <a:off x="1793291" y="4204694"/>
            <a:ext cx="3195137" cy="338554"/>
          </a:xfrm>
          <a:prstGeom prst="rect">
            <a:avLst/>
          </a:prstGeom>
          <a:solidFill>
            <a:schemeClr val="accent2">
              <a:lumMod val="20000"/>
              <a:lumOff val="80000"/>
            </a:schemeClr>
          </a:solidFill>
        </p:spPr>
        <p:txBody>
          <a:bodyPr wrap="square" rtlCol="0" anchor="b">
            <a:spAutoFit/>
          </a:bodyPr>
          <a:lstStyle/>
          <a:p>
            <a:pPr algn="r"/>
            <a:r>
              <a:rPr lang="en-US" sz="1600" b="1" spc="-15" dirty="0">
                <a:solidFill>
                  <a:srgbClr val="FF0000"/>
                </a:solidFill>
                <a:latin typeface="Montserrat" pitchFamily="2" charset="77"/>
                <a:cs typeface="Poppins" pitchFamily="2" charset="77"/>
              </a:rPr>
              <a:t>Standing Alarms</a:t>
            </a:r>
          </a:p>
        </p:txBody>
      </p:sp>
      <p:sp>
        <p:nvSpPr>
          <p:cNvPr id="8" name="TextBox 7">
            <a:extLst>
              <a:ext uri="{FF2B5EF4-FFF2-40B4-BE49-F238E27FC236}">
                <a16:creationId xmlns:a16="http://schemas.microsoft.com/office/drawing/2014/main" id="{1DC9C9AD-025E-4DA6-825E-A535ADC98A46}"/>
              </a:ext>
            </a:extLst>
          </p:cNvPr>
          <p:cNvSpPr txBox="1"/>
          <p:nvPr/>
        </p:nvSpPr>
        <p:spPr>
          <a:xfrm>
            <a:off x="53720" y="4569922"/>
            <a:ext cx="5487245" cy="1061829"/>
          </a:xfrm>
          <a:prstGeom prst="rect">
            <a:avLst/>
          </a:prstGeom>
          <a:solidFill>
            <a:schemeClr val="bg1"/>
          </a:solidFill>
        </p:spPr>
        <p:txBody>
          <a:bodyPr wrap="square" rtlCol="0">
            <a:spAutoFit/>
          </a:bodyPr>
          <a:lstStyle/>
          <a:p>
            <a:pPr algn="r">
              <a:lnSpc>
                <a:spcPct val="150000"/>
              </a:lnSpc>
            </a:pPr>
            <a:r>
              <a:rPr lang="en-US" sz="1400" spc="-15" dirty="0">
                <a:solidFill>
                  <a:srgbClr val="FF0000"/>
                </a:solidFill>
                <a:latin typeface="Montserrat" pitchFamily="2" charset="77"/>
                <a:cs typeface="Poppins" pitchFamily="2" charset="77"/>
              </a:rPr>
              <a:t>Remain active even though the plant is operating normally. Usually caused by instrument faults, inappropriate alarm limit settings and out-of-service equipment.</a:t>
            </a:r>
          </a:p>
        </p:txBody>
      </p:sp>
      <p:sp>
        <p:nvSpPr>
          <p:cNvPr id="9" name="TextBox 8">
            <a:extLst>
              <a:ext uri="{FF2B5EF4-FFF2-40B4-BE49-F238E27FC236}">
                <a16:creationId xmlns:a16="http://schemas.microsoft.com/office/drawing/2014/main" id="{DE5021E5-B156-463B-82B7-DA74A8E31127}"/>
              </a:ext>
            </a:extLst>
          </p:cNvPr>
          <p:cNvSpPr txBox="1"/>
          <p:nvPr/>
        </p:nvSpPr>
        <p:spPr>
          <a:xfrm>
            <a:off x="1793288" y="5691596"/>
            <a:ext cx="3195137" cy="338554"/>
          </a:xfrm>
          <a:prstGeom prst="rect">
            <a:avLst/>
          </a:prstGeom>
          <a:solidFill>
            <a:schemeClr val="accent6">
              <a:lumMod val="20000"/>
              <a:lumOff val="80000"/>
            </a:schemeClr>
          </a:solidFill>
        </p:spPr>
        <p:txBody>
          <a:bodyPr wrap="square" rtlCol="0" anchor="b">
            <a:spAutoFit/>
          </a:bodyPr>
          <a:lstStyle/>
          <a:p>
            <a:pPr algn="r"/>
            <a:r>
              <a:rPr lang="en-US" sz="1600" b="1" spc="-15" dirty="0">
                <a:solidFill>
                  <a:srgbClr val="FF0000"/>
                </a:solidFill>
                <a:latin typeface="Montserrat" pitchFamily="2" charset="77"/>
                <a:cs typeface="Poppins" pitchFamily="2" charset="77"/>
              </a:rPr>
              <a:t>Poor configuration</a:t>
            </a:r>
          </a:p>
        </p:txBody>
      </p:sp>
      <p:sp>
        <p:nvSpPr>
          <p:cNvPr id="10" name="TextBox 9">
            <a:extLst>
              <a:ext uri="{FF2B5EF4-FFF2-40B4-BE49-F238E27FC236}">
                <a16:creationId xmlns:a16="http://schemas.microsoft.com/office/drawing/2014/main" id="{4940DAF1-E4F0-4797-9F07-98CF4B4E0486}"/>
              </a:ext>
            </a:extLst>
          </p:cNvPr>
          <p:cNvSpPr txBox="1"/>
          <p:nvPr/>
        </p:nvSpPr>
        <p:spPr>
          <a:xfrm>
            <a:off x="-19962" y="6103186"/>
            <a:ext cx="7433326" cy="738664"/>
          </a:xfrm>
          <a:prstGeom prst="rect">
            <a:avLst/>
          </a:prstGeom>
          <a:solidFill>
            <a:schemeClr val="accent5">
              <a:lumMod val="20000"/>
              <a:lumOff val="80000"/>
            </a:schemeClr>
          </a:solidFill>
        </p:spPr>
        <p:txBody>
          <a:bodyPr wrap="square" rtlCol="0">
            <a:spAutoFit/>
          </a:bodyPr>
          <a:lstStyle/>
          <a:p>
            <a:pPr algn="r">
              <a:lnSpc>
                <a:spcPct val="150000"/>
              </a:lnSpc>
            </a:pPr>
            <a:r>
              <a:rPr lang="en-US" sz="1400" spc="-15" dirty="0">
                <a:solidFill>
                  <a:srgbClr val="FF0000"/>
                </a:solidFill>
                <a:latin typeface="Montserrat" pitchFamily="2" charset="77"/>
                <a:cs typeface="Poppins" pitchFamily="2" charset="77"/>
              </a:rPr>
              <a:t>If the concept of alarming a process point is so simple, then why do so many alarm system configurations end up as miserable failures?</a:t>
            </a:r>
          </a:p>
        </p:txBody>
      </p:sp>
      <p:sp>
        <p:nvSpPr>
          <p:cNvPr id="12" name="TextBox 11">
            <a:extLst>
              <a:ext uri="{FF2B5EF4-FFF2-40B4-BE49-F238E27FC236}">
                <a16:creationId xmlns:a16="http://schemas.microsoft.com/office/drawing/2014/main" id="{6CED078C-85A6-4CAA-9C3C-A16FB69BE119}"/>
              </a:ext>
            </a:extLst>
          </p:cNvPr>
          <p:cNvSpPr txBox="1"/>
          <p:nvPr/>
        </p:nvSpPr>
        <p:spPr>
          <a:xfrm>
            <a:off x="7203570" y="3498284"/>
            <a:ext cx="3195137" cy="338554"/>
          </a:xfrm>
          <a:prstGeom prst="rect">
            <a:avLst/>
          </a:prstGeom>
          <a:solidFill>
            <a:schemeClr val="accent3">
              <a:lumMod val="20000"/>
              <a:lumOff val="80000"/>
            </a:schemeClr>
          </a:solidFill>
        </p:spPr>
        <p:txBody>
          <a:bodyPr wrap="square" rtlCol="0" anchor="b">
            <a:spAutoFit/>
          </a:bodyPr>
          <a:lstStyle/>
          <a:p>
            <a:r>
              <a:rPr lang="es-NI" sz="1600" b="1" spc="-15" dirty="0" err="1">
                <a:solidFill>
                  <a:srgbClr val="FF0000"/>
                </a:solidFill>
                <a:latin typeface="Montserrat" pitchFamily="2" charset="77"/>
                <a:cs typeface="Poppins" pitchFamily="2" charset="77"/>
              </a:rPr>
              <a:t>Chattering</a:t>
            </a:r>
            <a:r>
              <a:rPr lang="es-NI" sz="1600" b="1" spc="-15" dirty="0">
                <a:solidFill>
                  <a:srgbClr val="FF0000"/>
                </a:solidFill>
                <a:latin typeface="Montserrat" pitchFamily="2" charset="77"/>
                <a:cs typeface="Poppins" pitchFamily="2" charset="77"/>
              </a:rPr>
              <a:t> Alarms</a:t>
            </a:r>
            <a:endParaRPr lang="en-US" sz="1600" b="1" spc="-15" dirty="0">
              <a:solidFill>
                <a:srgbClr val="FF0000"/>
              </a:solidFill>
              <a:latin typeface="Montserrat" pitchFamily="2" charset="77"/>
              <a:cs typeface="Poppins" pitchFamily="2" charset="77"/>
            </a:endParaRPr>
          </a:p>
        </p:txBody>
      </p:sp>
      <p:sp>
        <p:nvSpPr>
          <p:cNvPr id="13" name="TextBox 12">
            <a:extLst>
              <a:ext uri="{FF2B5EF4-FFF2-40B4-BE49-F238E27FC236}">
                <a16:creationId xmlns:a16="http://schemas.microsoft.com/office/drawing/2014/main" id="{53364DC7-24EF-4025-8F61-A808C1B4225A}"/>
              </a:ext>
            </a:extLst>
          </p:cNvPr>
          <p:cNvSpPr txBox="1"/>
          <p:nvPr/>
        </p:nvSpPr>
        <p:spPr>
          <a:xfrm>
            <a:off x="7203570" y="3885121"/>
            <a:ext cx="4934708" cy="1061829"/>
          </a:xfrm>
          <a:prstGeom prst="rect">
            <a:avLst/>
          </a:prstGeom>
          <a:solidFill>
            <a:schemeClr val="accent5">
              <a:lumMod val="20000"/>
              <a:lumOff val="80000"/>
            </a:schemeClr>
          </a:solidFill>
        </p:spPr>
        <p:txBody>
          <a:bodyPr wrap="square" rtlCol="0">
            <a:spAutoFit/>
          </a:bodyPr>
          <a:lstStyle/>
          <a:p>
            <a:pPr>
              <a:lnSpc>
                <a:spcPct val="150000"/>
              </a:lnSpc>
            </a:pPr>
            <a:r>
              <a:rPr lang="en-IN" sz="1400" spc="-15" dirty="0">
                <a:solidFill>
                  <a:srgbClr val="FF0000"/>
                </a:solidFill>
                <a:latin typeface="Montserrat" pitchFamily="2" charset="77"/>
                <a:cs typeface="Poppins" pitchFamily="2" charset="77"/>
              </a:rPr>
              <a:t>Alarms that repeat excessively in a short time interval.</a:t>
            </a:r>
            <a:r>
              <a:rPr lang="en-US" sz="1400" spc="-15" dirty="0">
                <a:solidFill>
                  <a:srgbClr val="FF0000"/>
                </a:solidFill>
                <a:latin typeface="Montserrat" pitchFamily="2" charset="77"/>
                <a:cs typeface="Poppins" pitchFamily="2" charset="77"/>
              </a:rPr>
              <a:t> and may responsible for 10-60% of total alarm occurrences</a:t>
            </a:r>
          </a:p>
        </p:txBody>
      </p:sp>
      <p:sp>
        <p:nvSpPr>
          <p:cNvPr id="14" name="TextBox 13">
            <a:extLst>
              <a:ext uri="{FF2B5EF4-FFF2-40B4-BE49-F238E27FC236}">
                <a16:creationId xmlns:a16="http://schemas.microsoft.com/office/drawing/2014/main" id="{96AA77FB-A9A3-4ABA-A9D6-401A8674598B}"/>
              </a:ext>
            </a:extLst>
          </p:cNvPr>
          <p:cNvSpPr txBox="1"/>
          <p:nvPr/>
        </p:nvSpPr>
        <p:spPr>
          <a:xfrm>
            <a:off x="7203571" y="5038117"/>
            <a:ext cx="3195137" cy="338554"/>
          </a:xfrm>
          <a:prstGeom prst="rect">
            <a:avLst/>
          </a:prstGeom>
          <a:solidFill>
            <a:schemeClr val="accent3">
              <a:lumMod val="20000"/>
              <a:lumOff val="80000"/>
            </a:schemeClr>
          </a:solidFill>
        </p:spPr>
        <p:txBody>
          <a:bodyPr wrap="square" rtlCol="0" anchor="b">
            <a:spAutoFit/>
          </a:bodyPr>
          <a:lstStyle/>
          <a:p>
            <a:r>
              <a:rPr lang="es-NI" sz="1600" b="1" spc="-15" dirty="0">
                <a:solidFill>
                  <a:srgbClr val="FF0000"/>
                </a:solidFill>
                <a:latin typeface="Montserrat" pitchFamily="2" charset="77"/>
                <a:cs typeface="Poppins" pitchFamily="2" charset="77"/>
              </a:rPr>
              <a:t>Alarm Rationalization</a:t>
            </a:r>
            <a:endParaRPr lang="en-US" sz="1600" b="1" spc="-15" dirty="0">
              <a:solidFill>
                <a:srgbClr val="FF0000"/>
              </a:solidFill>
              <a:latin typeface="Montserrat" pitchFamily="2" charset="77"/>
              <a:cs typeface="Poppins" pitchFamily="2" charset="77"/>
            </a:endParaRPr>
          </a:p>
        </p:txBody>
      </p:sp>
      <p:sp>
        <p:nvSpPr>
          <p:cNvPr id="15" name="TextBox 14">
            <a:extLst>
              <a:ext uri="{FF2B5EF4-FFF2-40B4-BE49-F238E27FC236}">
                <a16:creationId xmlns:a16="http://schemas.microsoft.com/office/drawing/2014/main" id="{2798A0C8-F5BA-4A85-9E26-F4635D71D044}"/>
              </a:ext>
            </a:extLst>
          </p:cNvPr>
          <p:cNvSpPr txBox="1"/>
          <p:nvPr/>
        </p:nvSpPr>
        <p:spPr>
          <a:xfrm>
            <a:off x="7821508" y="5432943"/>
            <a:ext cx="4392973" cy="1384995"/>
          </a:xfrm>
          <a:prstGeom prst="rect">
            <a:avLst/>
          </a:prstGeom>
          <a:solidFill>
            <a:schemeClr val="accent5">
              <a:lumMod val="20000"/>
              <a:lumOff val="80000"/>
            </a:schemeClr>
          </a:solidFill>
        </p:spPr>
        <p:txBody>
          <a:bodyPr wrap="square" rtlCol="0">
            <a:spAutoFit/>
          </a:bodyPr>
          <a:lstStyle/>
          <a:p>
            <a:pPr algn="just">
              <a:lnSpc>
                <a:spcPct val="150000"/>
              </a:lnSpc>
            </a:pPr>
            <a:r>
              <a:rPr lang="en-US" sz="1400" spc="-15" dirty="0">
                <a:solidFill>
                  <a:srgbClr val="FF0000"/>
                </a:solidFill>
                <a:latin typeface="Montserrat" pitchFamily="2" charset="77"/>
                <a:cs typeface="Poppins" pitchFamily="2" charset="77"/>
              </a:rPr>
              <a:t>Process of Alarm rationalization as per the EEMUA 191 and ANSI Guidelines. Top bad actors &amp; Alarm Flood situations. Identify the action taken for any Improvement in Process</a:t>
            </a:r>
          </a:p>
        </p:txBody>
      </p:sp>
      <p:sp>
        <p:nvSpPr>
          <p:cNvPr id="16" name="TextBox 15">
            <a:extLst>
              <a:ext uri="{FF2B5EF4-FFF2-40B4-BE49-F238E27FC236}">
                <a16:creationId xmlns:a16="http://schemas.microsoft.com/office/drawing/2014/main" id="{8E871A0B-5151-42DA-BF91-186A1ECCCAD5}"/>
              </a:ext>
            </a:extLst>
          </p:cNvPr>
          <p:cNvSpPr txBox="1"/>
          <p:nvPr/>
        </p:nvSpPr>
        <p:spPr>
          <a:xfrm>
            <a:off x="3775111" y="1875221"/>
            <a:ext cx="2128167" cy="338554"/>
          </a:xfrm>
          <a:prstGeom prst="rect">
            <a:avLst/>
          </a:prstGeom>
          <a:noFill/>
        </p:spPr>
        <p:txBody>
          <a:bodyPr wrap="square" rtlCol="0" anchor="ctr">
            <a:spAutoFit/>
          </a:bodyPr>
          <a:lstStyle/>
          <a:p>
            <a:pPr algn="ctr"/>
            <a:r>
              <a:rPr lang="es-NI" sz="1600" b="1" spc="-15" dirty="0">
                <a:solidFill>
                  <a:schemeClr val="bg1"/>
                </a:solidFill>
                <a:latin typeface="Montserrat" pitchFamily="2" charset="77"/>
                <a:cs typeface="Poppins" pitchFamily="2" charset="77"/>
              </a:rPr>
              <a:t>CHALLENGES</a:t>
            </a:r>
            <a:endParaRPr lang="en-US" sz="1600" b="1" spc="-15" dirty="0">
              <a:solidFill>
                <a:schemeClr val="bg1"/>
              </a:solidFill>
              <a:latin typeface="Montserrat" pitchFamily="2" charset="77"/>
              <a:cs typeface="Poppins" pitchFamily="2" charset="77"/>
            </a:endParaRPr>
          </a:p>
        </p:txBody>
      </p:sp>
      <p:sp>
        <p:nvSpPr>
          <p:cNvPr id="17" name="TextBox 16">
            <a:extLst>
              <a:ext uri="{FF2B5EF4-FFF2-40B4-BE49-F238E27FC236}">
                <a16:creationId xmlns:a16="http://schemas.microsoft.com/office/drawing/2014/main" id="{E4FAB79E-7AD1-4819-8143-536086C68E12}"/>
              </a:ext>
            </a:extLst>
          </p:cNvPr>
          <p:cNvSpPr txBox="1"/>
          <p:nvPr/>
        </p:nvSpPr>
        <p:spPr>
          <a:xfrm>
            <a:off x="6286319" y="2702947"/>
            <a:ext cx="2128167" cy="338554"/>
          </a:xfrm>
          <a:prstGeom prst="rect">
            <a:avLst/>
          </a:prstGeom>
          <a:noFill/>
        </p:spPr>
        <p:txBody>
          <a:bodyPr wrap="square" rtlCol="0" anchor="ctr">
            <a:spAutoFit/>
          </a:bodyPr>
          <a:lstStyle/>
          <a:p>
            <a:pPr algn="ctr"/>
            <a:r>
              <a:rPr lang="es-NI" sz="1600" b="1" spc="-15" dirty="0">
                <a:solidFill>
                  <a:schemeClr val="bg1"/>
                </a:solidFill>
                <a:latin typeface="Montserrat" pitchFamily="2" charset="77"/>
                <a:cs typeface="Poppins" pitchFamily="2" charset="77"/>
              </a:rPr>
              <a:t>Challenges</a:t>
            </a:r>
            <a:endParaRPr lang="en-US" sz="1600" b="1" spc="-15" dirty="0">
              <a:solidFill>
                <a:schemeClr val="bg1"/>
              </a:solidFill>
              <a:latin typeface="Montserrat" pitchFamily="2" charset="77"/>
              <a:cs typeface="Poppins" pitchFamily="2" charset="77"/>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Freeform 7">
            <a:extLst>
              <a:ext uri="{FF2B5EF4-FFF2-40B4-BE49-F238E27FC236}">
                <a16:creationId xmlns:a16="http://schemas.microsoft.com/office/drawing/2014/main" id="{4679FFDC-A75A-4896-AA31-DDF6B01EA9A6}"/>
              </a:ext>
            </a:extLst>
          </p:cNvPr>
          <p:cNvSpPr>
            <a:spLocks noChangeArrowheads="1"/>
          </p:cNvSpPr>
          <p:nvPr/>
        </p:nvSpPr>
        <p:spPr bwMode="auto">
          <a:xfrm>
            <a:off x="1945145" y="1645328"/>
            <a:ext cx="744557" cy="870341"/>
          </a:xfrm>
          <a:custGeom>
            <a:avLst/>
            <a:gdLst>
              <a:gd name="T0" fmla="*/ 1617 w 1618"/>
              <a:gd name="T1" fmla="*/ 808 h 1893"/>
              <a:gd name="T2" fmla="*/ 1617 w 1618"/>
              <a:gd name="T3" fmla="*/ 808 h 1893"/>
              <a:gd name="T4" fmla="*/ 809 w 1618"/>
              <a:gd name="T5" fmla="*/ 0 h 1893"/>
              <a:gd name="T6" fmla="*/ 809 w 1618"/>
              <a:gd name="T7" fmla="*/ 0 h 1893"/>
              <a:gd name="T8" fmla="*/ 0 w 1618"/>
              <a:gd name="T9" fmla="*/ 808 h 1893"/>
              <a:gd name="T10" fmla="*/ 0 w 1618"/>
              <a:gd name="T11" fmla="*/ 808 h 1893"/>
              <a:gd name="T12" fmla="*/ 639 w 1618"/>
              <a:gd name="T13" fmla="*/ 1599 h 1893"/>
              <a:gd name="T14" fmla="*/ 809 w 1618"/>
              <a:gd name="T15" fmla="*/ 1892 h 1893"/>
              <a:gd name="T16" fmla="*/ 978 w 1618"/>
              <a:gd name="T17" fmla="*/ 1599 h 1893"/>
              <a:gd name="T18" fmla="*/ 978 w 1618"/>
              <a:gd name="T19" fmla="*/ 1599 h 1893"/>
              <a:gd name="T20" fmla="*/ 1617 w 1618"/>
              <a:gd name="T21" fmla="*/ 808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8" h="1893">
                <a:moveTo>
                  <a:pt x="1617" y="808"/>
                </a:moveTo>
                <a:lnTo>
                  <a:pt x="1617" y="808"/>
                </a:lnTo>
                <a:cubicBezTo>
                  <a:pt x="1617" y="362"/>
                  <a:pt x="1255" y="0"/>
                  <a:pt x="809" y="0"/>
                </a:cubicBezTo>
                <a:lnTo>
                  <a:pt x="809" y="0"/>
                </a:lnTo>
                <a:cubicBezTo>
                  <a:pt x="362" y="0"/>
                  <a:pt x="0" y="362"/>
                  <a:pt x="0" y="808"/>
                </a:cubicBezTo>
                <a:lnTo>
                  <a:pt x="0" y="808"/>
                </a:lnTo>
                <a:cubicBezTo>
                  <a:pt x="0" y="1197"/>
                  <a:pt x="273" y="1521"/>
                  <a:pt x="639" y="1599"/>
                </a:cubicBezTo>
                <a:lnTo>
                  <a:pt x="809" y="1892"/>
                </a:lnTo>
                <a:lnTo>
                  <a:pt x="978" y="1599"/>
                </a:lnTo>
                <a:lnTo>
                  <a:pt x="978" y="1599"/>
                </a:lnTo>
                <a:cubicBezTo>
                  <a:pt x="1342" y="1521"/>
                  <a:pt x="1617" y="1197"/>
                  <a:pt x="1617" y="808"/>
                </a:cubicBezTo>
              </a:path>
            </a:pathLst>
          </a:custGeom>
          <a:solidFill>
            <a:schemeClr val="accent1"/>
          </a:solidFill>
          <a:ln>
            <a:noFill/>
          </a:ln>
          <a:effectLst/>
        </p:spPr>
        <p:txBody>
          <a:bodyPr wrap="none" anchor="ctr"/>
          <a:lstStyle/>
          <a:p>
            <a:endParaRPr lang="en-US" sz="3266" dirty="0">
              <a:latin typeface="Montserrat" panose="00000500000000000000" pitchFamily="2" charset="0"/>
            </a:endParaRPr>
          </a:p>
        </p:txBody>
      </p:sp>
      <p:sp>
        <p:nvSpPr>
          <p:cNvPr id="39" name="Freeform 9">
            <a:extLst>
              <a:ext uri="{FF2B5EF4-FFF2-40B4-BE49-F238E27FC236}">
                <a16:creationId xmlns:a16="http://schemas.microsoft.com/office/drawing/2014/main" id="{62177D44-0775-45D3-89E0-7445558CAA3C}"/>
              </a:ext>
            </a:extLst>
          </p:cNvPr>
          <p:cNvSpPr>
            <a:spLocks noChangeArrowheads="1"/>
          </p:cNvSpPr>
          <p:nvPr/>
        </p:nvSpPr>
        <p:spPr bwMode="auto">
          <a:xfrm>
            <a:off x="3489036" y="2542043"/>
            <a:ext cx="744558" cy="870341"/>
          </a:xfrm>
          <a:custGeom>
            <a:avLst/>
            <a:gdLst>
              <a:gd name="T0" fmla="*/ 1617 w 1618"/>
              <a:gd name="T1" fmla="*/ 808 h 1893"/>
              <a:gd name="T2" fmla="*/ 1617 w 1618"/>
              <a:gd name="T3" fmla="*/ 808 h 1893"/>
              <a:gd name="T4" fmla="*/ 808 w 1618"/>
              <a:gd name="T5" fmla="*/ 0 h 1893"/>
              <a:gd name="T6" fmla="*/ 808 w 1618"/>
              <a:gd name="T7" fmla="*/ 0 h 1893"/>
              <a:gd name="T8" fmla="*/ 0 w 1618"/>
              <a:gd name="T9" fmla="*/ 808 h 1893"/>
              <a:gd name="T10" fmla="*/ 0 w 1618"/>
              <a:gd name="T11" fmla="*/ 808 h 1893"/>
              <a:gd name="T12" fmla="*/ 639 w 1618"/>
              <a:gd name="T13" fmla="*/ 1599 h 1893"/>
              <a:gd name="T14" fmla="*/ 808 w 1618"/>
              <a:gd name="T15" fmla="*/ 1892 h 1893"/>
              <a:gd name="T16" fmla="*/ 978 w 1618"/>
              <a:gd name="T17" fmla="*/ 1599 h 1893"/>
              <a:gd name="T18" fmla="*/ 978 w 1618"/>
              <a:gd name="T19" fmla="*/ 1599 h 1893"/>
              <a:gd name="T20" fmla="*/ 1617 w 1618"/>
              <a:gd name="T21" fmla="*/ 808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8" h="1893">
                <a:moveTo>
                  <a:pt x="1617" y="808"/>
                </a:moveTo>
                <a:lnTo>
                  <a:pt x="1617" y="808"/>
                </a:lnTo>
                <a:cubicBezTo>
                  <a:pt x="1617" y="362"/>
                  <a:pt x="1254" y="0"/>
                  <a:pt x="808" y="0"/>
                </a:cubicBezTo>
                <a:lnTo>
                  <a:pt x="808" y="0"/>
                </a:lnTo>
                <a:cubicBezTo>
                  <a:pt x="362" y="0"/>
                  <a:pt x="0" y="362"/>
                  <a:pt x="0" y="808"/>
                </a:cubicBezTo>
                <a:lnTo>
                  <a:pt x="0" y="808"/>
                </a:lnTo>
                <a:cubicBezTo>
                  <a:pt x="0" y="1197"/>
                  <a:pt x="274" y="1521"/>
                  <a:pt x="639" y="1599"/>
                </a:cubicBezTo>
                <a:lnTo>
                  <a:pt x="808" y="1892"/>
                </a:lnTo>
                <a:lnTo>
                  <a:pt x="978" y="1599"/>
                </a:lnTo>
                <a:lnTo>
                  <a:pt x="978" y="1599"/>
                </a:lnTo>
                <a:cubicBezTo>
                  <a:pt x="1343" y="1521"/>
                  <a:pt x="1617" y="1197"/>
                  <a:pt x="1617" y="808"/>
                </a:cubicBezTo>
              </a:path>
            </a:pathLst>
          </a:custGeom>
          <a:solidFill>
            <a:schemeClr val="accent2"/>
          </a:solidFill>
          <a:ln>
            <a:noFill/>
          </a:ln>
          <a:effectLst/>
        </p:spPr>
        <p:txBody>
          <a:bodyPr wrap="none" anchor="ctr"/>
          <a:lstStyle/>
          <a:p>
            <a:endParaRPr lang="en-US" sz="3266" dirty="0">
              <a:latin typeface="Montserrat" panose="00000500000000000000" pitchFamily="2" charset="0"/>
            </a:endParaRPr>
          </a:p>
        </p:txBody>
      </p:sp>
      <p:sp>
        <p:nvSpPr>
          <p:cNvPr id="40" name="Freeform 11">
            <a:extLst>
              <a:ext uri="{FF2B5EF4-FFF2-40B4-BE49-F238E27FC236}">
                <a16:creationId xmlns:a16="http://schemas.microsoft.com/office/drawing/2014/main" id="{612F94EB-DF3D-4783-A761-C537BC4713F5}"/>
              </a:ext>
            </a:extLst>
          </p:cNvPr>
          <p:cNvSpPr>
            <a:spLocks noChangeArrowheads="1"/>
          </p:cNvSpPr>
          <p:nvPr/>
        </p:nvSpPr>
        <p:spPr bwMode="auto">
          <a:xfrm>
            <a:off x="5034955" y="3440787"/>
            <a:ext cx="744558" cy="870340"/>
          </a:xfrm>
          <a:custGeom>
            <a:avLst/>
            <a:gdLst>
              <a:gd name="T0" fmla="*/ 1616 w 1617"/>
              <a:gd name="T1" fmla="*/ 809 h 1893"/>
              <a:gd name="T2" fmla="*/ 1616 w 1617"/>
              <a:gd name="T3" fmla="*/ 809 h 1893"/>
              <a:gd name="T4" fmla="*/ 807 w 1617"/>
              <a:gd name="T5" fmla="*/ 0 h 1893"/>
              <a:gd name="T6" fmla="*/ 807 w 1617"/>
              <a:gd name="T7" fmla="*/ 0 h 1893"/>
              <a:gd name="T8" fmla="*/ 0 w 1617"/>
              <a:gd name="T9" fmla="*/ 809 h 1893"/>
              <a:gd name="T10" fmla="*/ 0 w 1617"/>
              <a:gd name="T11" fmla="*/ 809 h 1893"/>
              <a:gd name="T12" fmla="*/ 639 w 1617"/>
              <a:gd name="T13" fmla="*/ 1598 h 1893"/>
              <a:gd name="T14" fmla="*/ 807 w 1617"/>
              <a:gd name="T15" fmla="*/ 1892 h 1893"/>
              <a:gd name="T16" fmla="*/ 977 w 1617"/>
              <a:gd name="T17" fmla="*/ 1598 h 1893"/>
              <a:gd name="T18" fmla="*/ 977 w 1617"/>
              <a:gd name="T19" fmla="*/ 1598 h 1893"/>
              <a:gd name="T20" fmla="*/ 1616 w 1617"/>
              <a:gd name="T21" fmla="*/ 809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7" h="1893">
                <a:moveTo>
                  <a:pt x="1616" y="809"/>
                </a:moveTo>
                <a:lnTo>
                  <a:pt x="1616" y="809"/>
                </a:lnTo>
                <a:cubicBezTo>
                  <a:pt x="1616" y="362"/>
                  <a:pt x="1254" y="0"/>
                  <a:pt x="807" y="0"/>
                </a:cubicBezTo>
                <a:lnTo>
                  <a:pt x="807" y="0"/>
                </a:lnTo>
                <a:cubicBezTo>
                  <a:pt x="361" y="0"/>
                  <a:pt x="0" y="362"/>
                  <a:pt x="0" y="809"/>
                </a:cubicBezTo>
                <a:lnTo>
                  <a:pt x="0" y="809"/>
                </a:lnTo>
                <a:cubicBezTo>
                  <a:pt x="0" y="1197"/>
                  <a:pt x="273" y="1520"/>
                  <a:pt x="639" y="1598"/>
                </a:cubicBezTo>
                <a:lnTo>
                  <a:pt x="807" y="1892"/>
                </a:lnTo>
                <a:lnTo>
                  <a:pt x="977" y="1598"/>
                </a:lnTo>
                <a:lnTo>
                  <a:pt x="977" y="1598"/>
                </a:lnTo>
                <a:cubicBezTo>
                  <a:pt x="1342" y="1520"/>
                  <a:pt x="1616" y="1197"/>
                  <a:pt x="1616" y="809"/>
                </a:cubicBezTo>
              </a:path>
            </a:pathLst>
          </a:custGeom>
          <a:solidFill>
            <a:schemeClr val="accent3"/>
          </a:solidFill>
          <a:ln>
            <a:noFill/>
          </a:ln>
          <a:effectLst/>
        </p:spPr>
        <p:txBody>
          <a:bodyPr wrap="none" anchor="ctr"/>
          <a:lstStyle/>
          <a:p>
            <a:endParaRPr lang="en-US" sz="3266" dirty="0">
              <a:latin typeface="Montserrat" panose="00000500000000000000" pitchFamily="2" charset="0"/>
            </a:endParaRPr>
          </a:p>
        </p:txBody>
      </p:sp>
      <p:grpSp>
        <p:nvGrpSpPr>
          <p:cNvPr id="41" name="Group 40">
            <a:extLst>
              <a:ext uri="{FF2B5EF4-FFF2-40B4-BE49-F238E27FC236}">
                <a16:creationId xmlns:a16="http://schemas.microsoft.com/office/drawing/2014/main" id="{991F17A0-6CAC-4C16-B21B-E134E68F6386}"/>
              </a:ext>
            </a:extLst>
          </p:cNvPr>
          <p:cNvGrpSpPr/>
          <p:nvPr/>
        </p:nvGrpSpPr>
        <p:grpSpPr>
          <a:xfrm>
            <a:off x="1588" y="1821831"/>
            <a:ext cx="7421226" cy="4662104"/>
            <a:chOff x="0" y="3643662"/>
            <a:chExt cx="14842451" cy="9324208"/>
          </a:xfrm>
        </p:grpSpPr>
        <p:grpSp>
          <p:nvGrpSpPr>
            <p:cNvPr id="42" name="Group 41">
              <a:extLst>
                <a:ext uri="{FF2B5EF4-FFF2-40B4-BE49-F238E27FC236}">
                  <a16:creationId xmlns:a16="http://schemas.microsoft.com/office/drawing/2014/main" id="{77061FF8-9C3B-4E34-A6E2-DC9BF8077637}"/>
                </a:ext>
              </a:extLst>
            </p:cNvPr>
            <p:cNvGrpSpPr/>
            <p:nvPr/>
          </p:nvGrpSpPr>
          <p:grpSpPr>
            <a:xfrm>
              <a:off x="0" y="3643662"/>
              <a:ext cx="13199149" cy="9324208"/>
              <a:chOff x="0" y="3643662"/>
              <a:chExt cx="13199149" cy="9324208"/>
            </a:xfrm>
          </p:grpSpPr>
          <p:sp>
            <p:nvSpPr>
              <p:cNvPr id="63" name="Freeform 2">
                <a:extLst>
                  <a:ext uri="{FF2B5EF4-FFF2-40B4-BE49-F238E27FC236}">
                    <a16:creationId xmlns:a16="http://schemas.microsoft.com/office/drawing/2014/main" id="{131FD772-CFED-440D-AA00-31BBD4A72DC7}"/>
                  </a:ext>
                </a:extLst>
              </p:cNvPr>
              <p:cNvSpPr>
                <a:spLocks noChangeArrowheads="1"/>
              </p:cNvSpPr>
              <p:nvPr/>
            </p:nvSpPr>
            <p:spPr bwMode="auto">
              <a:xfrm>
                <a:off x="0" y="3643662"/>
                <a:ext cx="13199149" cy="9324208"/>
              </a:xfrm>
              <a:custGeom>
                <a:avLst/>
                <a:gdLst>
                  <a:gd name="T0" fmla="*/ 0 w 14347"/>
                  <a:gd name="T1" fmla="*/ 3225 h 10132"/>
                  <a:gd name="T2" fmla="*/ 1 w 14347"/>
                  <a:gd name="T3" fmla="*/ 3412 h 10132"/>
                  <a:gd name="T4" fmla="*/ 1638 w 14347"/>
                  <a:gd name="T5" fmla="*/ 4361 h 10132"/>
                  <a:gd name="T6" fmla="*/ 2538 w 14347"/>
                  <a:gd name="T7" fmla="*/ 4884 h 10132"/>
                  <a:gd name="T8" fmla="*/ 4995 w 14347"/>
                  <a:gd name="T9" fmla="*/ 6312 h 10132"/>
                  <a:gd name="T10" fmla="*/ 5894 w 14347"/>
                  <a:gd name="T11" fmla="*/ 6835 h 10132"/>
                  <a:gd name="T12" fmla="*/ 8352 w 14347"/>
                  <a:gd name="T13" fmla="*/ 8263 h 10132"/>
                  <a:gd name="T14" fmla="*/ 9252 w 14347"/>
                  <a:gd name="T15" fmla="*/ 8786 h 10132"/>
                  <a:gd name="T16" fmla="*/ 10572 w 14347"/>
                  <a:gd name="T17" fmla="*/ 9553 h 10132"/>
                  <a:gd name="T18" fmla="*/ 9892 w 14347"/>
                  <a:gd name="T19" fmla="*/ 9945 h 10132"/>
                  <a:gd name="T20" fmla="*/ 9893 w 14347"/>
                  <a:gd name="T21" fmla="*/ 10131 h 10132"/>
                  <a:gd name="T22" fmla="*/ 14030 w 14347"/>
                  <a:gd name="T23" fmla="*/ 9956 h 10132"/>
                  <a:gd name="T24" fmla="*/ 14346 w 14347"/>
                  <a:gd name="T25" fmla="*/ 7560 h 10132"/>
                  <a:gd name="T26" fmla="*/ 14345 w 14347"/>
                  <a:gd name="T27" fmla="*/ 7373 h 10132"/>
                  <a:gd name="T28" fmla="*/ 13505 w 14347"/>
                  <a:gd name="T29" fmla="*/ 7858 h 10132"/>
                  <a:gd name="T30" fmla="*/ 11788 w 14347"/>
                  <a:gd name="T31" fmla="*/ 6860 h 10132"/>
                  <a:gd name="T32" fmla="*/ 11126 w 14347"/>
                  <a:gd name="T33" fmla="*/ 6475 h 10132"/>
                  <a:gd name="T34" fmla="*/ 0 w 14347"/>
                  <a:gd name="T35" fmla="*/ 0 h 10132"/>
                  <a:gd name="T36" fmla="*/ 0 w 14347"/>
                  <a:gd name="T37" fmla="*/ 3225 h 10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47" h="10132">
                    <a:moveTo>
                      <a:pt x="0" y="3225"/>
                    </a:moveTo>
                    <a:lnTo>
                      <a:pt x="1" y="3412"/>
                    </a:lnTo>
                    <a:lnTo>
                      <a:pt x="1638" y="4361"/>
                    </a:lnTo>
                    <a:lnTo>
                      <a:pt x="2538" y="4884"/>
                    </a:lnTo>
                    <a:lnTo>
                      <a:pt x="4995" y="6312"/>
                    </a:lnTo>
                    <a:lnTo>
                      <a:pt x="5894" y="6835"/>
                    </a:lnTo>
                    <a:lnTo>
                      <a:pt x="8352" y="8263"/>
                    </a:lnTo>
                    <a:lnTo>
                      <a:pt x="9252" y="8786"/>
                    </a:lnTo>
                    <a:lnTo>
                      <a:pt x="10572" y="9553"/>
                    </a:lnTo>
                    <a:lnTo>
                      <a:pt x="9892" y="9945"/>
                    </a:lnTo>
                    <a:lnTo>
                      <a:pt x="9893" y="10131"/>
                    </a:lnTo>
                    <a:lnTo>
                      <a:pt x="14030" y="9956"/>
                    </a:lnTo>
                    <a:lnTo>
                      <a:pt x="14346" y="7560"/>
                    </a:lnTo>
                    <a:lnTo>
                      <a:pt x="14345" y="7373"/>
                    </a:lnTo>
                    <a:lnTo>
                      <a:pt x="13505" y="7858"/>
                    </a:lnTo>
                    <a:lnTo>
                      <a:pt x="11788" y="6860"/>
                    </a:lnTo>
                    <a:lnTo>
                      <a:pt x="11126" y="6475"/>
                    </a:lnTo>
                    <a:lnTo>
                      <a:pt x="0" y="0"/>
                    </a:lnTo>
                    <a:lnTo>
                      <a:pt x="0" y="3225"/>
                    </a:lnTo>
                  </a:path>
                </a:pathLst>
              </a:custGeom>
              <a:solidFill>
                <a:schemeClr val="bg2"/>
              </a:solidFill>
              <a:ln>
                <a:noFill/>
              </a:ln>
              <a:effectLst/>
            </p:spPr>
            <p:txBody>
              <a:bodyPr wrap="none" anchor="ctr"/>
              <a:lstStyle/>
              <a:p>
                <a:endParaRPr lang="en-US" sz="3266" dirty="0">
                  <a:latin typeface="Montserrat" panose="00000500000000000000" pitchFamily="2" charset="0"/>
                </a:endParaRPr>
              </a:p>
            </p:txBody>
          </p:sp>
          <p:sp>
            <p:nvSpPr>
              <p:cNvPr id="64" name="Freeform 3">
                <a:extLst>
                  <a:ext uri="{FF2B5EF4-FFF2-40B4-BE49-F238E27FC236}">
                    <a16:creationId xmlns:a16="http://schemas.microsoft.com/office/drawing/2014/main" id="{FC134494-3462-4548-95FA-16595D5EE288}"/>
                  </a:ext>
                </a:extLst>
              </p:cNvPr>
              <p:cNvSpPr>
                <a:spLocks noChangeArrowheads="1"/>
              </p:cNvSpPr>
              <p:nvPr/>
            </p:nvSpPr>
            <p:spPr bwMode="auto">
              <a:xfrm>
                <a:off x="12907007" y="10427855"/>
                <a:ext cx="292142" cy="2377714"/>
              </a:xfrm>
              <a:custGeom>
                <a:avLst/>
                <a:gdLst>
                  <a:gd name="T0" fmla="*/ 0 w 318"/>
                  <a:gd name="T1" fmla="*/ 2396 h 2584"/>
                  <a:gd name="T2" fmla="*/ 1 w 318"/>
                  <a:gd name="T3" fmla="*/ 2583 h 2584"/>
                  <a:gd name="T4" fmla="*/ 317 w 318"/>
                  <a:gd name="T5" fmla="*/ 187 h 2584"/>
                  <a:gd name="T6" fmla="*/ 316 w 318"/>
                  <a:gd name="T7" fmla="*/ 0 h 2584"/>
                  <a:gd name="T8" fmla="*/ 0 w 318"/>
                  <a:gd name="T9" fmla="*/ 2396 h 2584"/>
                </a:gdLst>
                <a:ahLst/>
                <a:cxnLst>
                  <a:cxn ang="0">
                    <a:pos x="T0" y="T1"/>
                  </a:cxn>
                  <a:cxn ang="0">
                    <a:pos x="T2" y="T3"/>
                  </a:cxn>
                  <a:cxn ang="0">
                    <a:pos x="T4" y="T5"/>
                  </a:cxn>
                  <a:cxn ang="0">
                    <a:pos x="T6" y="T7"/>
                  </a:cxn>
                  <a:cxn ang="0">
                    <a:pos x="T8" y="T9"/>
                  </a:cxn>
                </a:cxnLst>
                <a:rect l="0" t="0" r="r" b="b"/>
                <a:pathLst>
                  <a:path w="318" h="2584">
                    <a:moveTo>
                      <a:pt x="0" y="2396"/>
                    </a:moveTo>
                    <a:lnTo>
                      <a:pt x="1" y="2583"/>
                    </a:lnTo>
                    <a:lnTo>
                      <a:pt x="317" y="187"/>
                    </a:lnTo>
                    <a:lnTo>
                      <a:pt x="316" y="0"/>
                    </a:lnTo>
                    <a:lnTo>
                      <a:pt x="0" y="2396"/>
                    </a:lnTo>
                  </a:path>
                </a:pathLst>
              </a:custGeom>
              <a:solidFill>
                <a:srgbClr val="111340">
                  <a:alpha val="36000"/>
                </a:srgbClr>
              </a:solidFill>
              <a:ln>
                <a:noFill/>
              </a:ln>
              <a:effectLst/>
            </p:spPr>
            <p:txBody>
              <a:bodyPr wrap="none" anchor="ctr"/>
              <a:lstStyle/>
              <a:p>
                <a:endParaRPr lang="en-US" sz="3266" dirty="0">
                  <a:latin typeface="Montserrat" panose="00000500000000000000" pitchFamily="2" charset="0"/>
                </a:endParaRPr>
              </a:p>
            </p:txBody>
          </p:sp>
          <p:sp>
            <p:nvSpPr>
              <p:cNvPr id="65" name="Freeform 4">
                <a:extLst>
                  <a:ext uri="{FF2B5EF4-FFF2-40B4-BE49-F238E27FC236}">
                    <a16:creationId xmlns:a16="http://schemas.microsoft.com/office/drawing/2014/main" id="{7AEAA370-6DBE-44D5-8319-0E70EB543AD2}"/>
                  </a:ext>
                </a:extLst>
              </p:cNvPr>
              <p:cNvSpPr>
                <a:spLocks noChangeArrowheads="1"/>
              </p:cNvSpPr>
              <p:nvPr/>
            </p:nvSpPr>
            <p:spPr bwMode="auto">
              <a:xfrm>
                <a:off x="9101042" y="12631094"/>
                <a:ext cx="3810023" cy="332718"/>
              </a:xfrm>
              <a:custGeom>
                <a:avLst/>
                <a:gdLst>
                  <a:gd name="T0" fmla="*/ 0 w 4139"/>
                  <a:gd name="T1" fmla="*/ 176 h 363"/>
                  <a:gd name="T2" fmla="*/ 1 w 4139"/>
                  <a:gd name="T3" fmla="*/ 362 h 363"/>
                  <a:gd name="T4" fmla="*/ 4138 w 4139"/>
                  <a:gd name="T5" fmla="*/ 187 h 363"/>
                  <a:gd name="T6" fmla="*/ 4137 w 4139"/>
                  <a:gd name="T7" fmla="*/ 0 h 363"/>
                  <a:gd name="T8" fmla="*/ 0 w 4139"/>
                  <a:gd name="T9" fmla="*/ 176 h 363"/>
                </a:gdLst>
                <a:ahLst/>
                <a:cxnLst>
                  <a:cxn ang="0">
                    <a:pos x="T0" y="T1"/>
                  </a:cxn>
                  <a:cxn ang="0">
                    <a:pos x="T2" y="T3"/>
                  </a:cxn>
                  <a:cxn ang="0">
                    <a:pos x="T4" y="T5"/>
                  </a:cxn>
                  <a:cxn ang="0">
                    <a:pos x="T6" y="T7"/>
                  </a:cxn>
                  <a:cxn ang="0">
                    <a:pos x="T8" y="T9"/>
                  </a:cxn>
                </a:cxnLst>
                <a:rect l="0" t="0" r="r" b="b"/>
                <a:pathLst>
                  <a:path w="4139" h="363">
                    <a:moveTo>
                      <a:pt x="0" y="176"/>
                    </a:moveTo>
                    <a:lnTo>
                      <a:pt x="1" y="362"/>
                    </a:lnTo>
                    <a:lnTo>
                      <a:pt x="4138" y="187"/>
                    </a:lnTo>
                    <a:lnTo>
                      <a:pt x="4137" y="0"/>
                    </a:lnTo>
                    <a:lnTo>
                      <a:pt x="0" y="176"/>
                    </a:lnTo>
                  </a:path>
                </a:pathLst>
              </a:custGeom>
              <a:solidFill>
                <a:schemeClr val="accent6"/>
              </a:solidFill>
              <a:ln>
                <a:noFill/>
              </a:ln>
              <a:effectLst/>
            </p:spPr>
            <p:txBody>
              <a:bodyPr wrap="none" anchor="ctr"/>
              <a:lstStyle/>
              <a:p>
                <a:endParaRPr lang="en-US" sz="3266" dirty="0">
                  <a:latin typeface="Montserrat" panose="00000500000000000000" pitchFamily="2" charset="0"/>
                </a:endParaRPr>
              </a:p>
            </p:txBody>
          </p:sp>
          <p:sp>
            <p:nvSpPr>
              <p:cNvPr id="66" name="Freeform 5">
                <a:extLst>
                  <a:ext uri="{FF2B5EF4-FFF2-40B4-BE49-F238E27FC236}">
                    <a16:creationId xmlns:a16="http://schemas.microsoft.com/office/drawing/2014/main" id="{A911543E-8C5E-4194-A4B5-90968A50C184}"/>
                  </a:ext>
                </a:extLst>
              </p:cNvPr>
              <p:cNvSpPr>
                <a:spLocks noChangeArrowheads="1"/>
              </p:cNvSpPr>
              <p:nvPr/>
            </p:nvSpPr>
            <p:spPr bwMode="auto">
              <a:xfrm>
                <a:off x="0" y="3650498"/>
                <a:ext cx="13199149" cy="9149734"/>
              </a:xfrm>
              <a:custGeom>
                <a:avLst/>
                <a:gdLst>
                  <a:gd name="T0" fmla="*/ 13505 w 14346"/>
                  <a:gd name="T1" fmla="*/ 7858 h 9946"/>
                  <a:gd name="T2" fmla="*/ 11788 w 14346"/>
                  <a:gd name="T3" fmla="*/ 6860 h 9946"/>
                  <a:gd name="T4" fmla="*/ 11126 w 14346"/>
                  <a:gd name="T5" fmla="*/ 6475 h 9946"/>
                  <a:gd name="T6" fmla="*/ 0 w 14346"/>
                  <a:gd name="T7" fmla="*/ 0 h 9946"/>
                  <a:gd name="T8" fmla="*/ 0 w 14346"/>
                  <a:gd name="T9" fmla="*/ 3225 h 9946"/>
                  <a:gd name="T10" fmla="*/ 1638 w 14346"/>
                  <a:gd name="T11" fmla="*/ 4175 h 9946"/>
                  <a:gd name="T12" fmla="*/ 2537 w 14346"/>
                  <a:gd name="T13" fmla="*/ 4698 h 9946"/>
                  <a:gd name="T14" fmla="*/ 4994 w 14346"/>
                  <a:gd name="T15" fmla="*/ 6126 h 9946"/>
                  <a:gd name="T16" fmla="*/ 5894 w 14346"/>
                  <a:gd name="T17" fmla="*/ 6649 h 9946"/>
                  <a:gd name="T18" fmla="*/ 8352 w 14346"/>
                  <a:gd name="T19" fmla="*/ 8077 h 9946"/>
                  <a:gd name="T20" fmla="*/ 9251 w 14346"/>
                  <a:gd name="T21" fmla="*/ 8599 h 9946"/>
                  <a:gd name="T22" fmla="*/ 10732 w 14346"/>
                  <a:gd name="T23" fmla="*/ 9461 h 9946"/>
                  <a:gd name="T24" fmla="*/ 9892 w 14346"/>
                  <a:gd name="T25" fmla="*/ 9945 h 9946"/>
                  <a:gd name="T26" fmla="*/ 14029 w 14346"/>
                  <a:gd name="T27" fmla="*/ 9769 h 9946"/>
                  <a:gd name="T28" fmla="*/ 14345 w 14346"/>
                  <a:gd name="T29" fmla="*/ 7373 h 9946"/>
                  <a:gd name="T30" fmla="*/ 13505 w 14346"/>
                  <a:gd name="T31" fmla="*/ 7858 h 9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46" h="9946">
                    <a:moveTo>
                      <a:pt x="13505" y="7858"/>
                    </a:moveTo>
                    <a:lnTo>
                      <a:pt x="11788" y="6860"/>
                    </a:lnTo>
                    <a:lnTo>
                      <a:pt x="11126" y="6475"/>
                    </a:lnTo>
                    <a:lnTo>
                      <a:pt x="0" y="0"/>
                    </a:lnTo>
                    <a:lnTo>
                      <a:pt x="0" y="3225"/>
                    </a:lnTo>
                    <a:lnTo>
                      <a:pt x="1638" y="4175"/>
                    </a:lnTo>
                    <a:lnTo>
                      <a:pt x="2537" y="4698"/>
                    </a:lnTo>
                    <a:lnTo>
                      <a:pt x="4994" y="6126"/>
                    </a:lnTo>
                    <a:lnTo>
                      <a:pt x="5894" y="6649"/>
                    </a:lnTo>
                    <a:lnTo>
                      <a:pt x="8352" y="8077"/>
                    </a:lnTo>
                    <a:lnTo>
                      <a:pt x="9251" y="8599"/>
                    </a:lnTo>
                    <a:lnTo>
                      <a:pt x="10732" y="9461"/>
                    </a:lnTo>
                    <a:lnTo>
                      <a:pt x="9892" y="9945"/>
                    </a:lnTo>
                    <a:lnTo>
                      <a:pt x="14029" y="9769"/>
                    </a:lnTo>
                    <a:lnTo>
                      <a:pt x="14345" y="7373"/>
                    </a:lnTo>
                    <a:lnTo>
                      <a:pt x="13505" y="7858"/>
                    </a:lnTo>
                  </a:path>
                </a:pathLst>
              </a:custGeom>
              <a:solidFill>
                <a:schemeClr val="accent6">
                  <a:alpha val="20000"/>
                </a:schemeClr>
              </a:solidFill>
              <a:ln>
                <a:noFill/>
              </a:ln>
              <a:effectLst/>
            </p:spPr>
            <p:txBody>
              <a:bodyPr wrap="none" anchor="ctr"/>
              <a:lstStyle/>
              <a:p>
                <a:endParaRPr lang="en-US" sz="3266" dirty="0">
                  <a:latin typeface="Montserrat" panose="00000500000000000000" pitchFamily="2" charset="0"/>
                </a:endParaRPr>
              </a:p>
            </p:txBody>
          </p:sp>
          <p:sp>
            <p:nvSpPr>
              <p:cNvPr id="67" name="Freeform 6">
                <a:extLst>
                  <a:ext uri="{FF2B5EF4-FFF2-40B4-BE49-F238E27FC236}">
                    <a16:creationId xmlns:a16="http://schemas.microsoft.com/office/drawing/2014/main" id="{B91F997E-5142-49E9-875C-06557FB30F09}"/>
                  </a:ext>
                </a:extLst>
              </p:cNvPr>
              <p:cNvSpPr>
                <a:spLocks noChangeArrowheads="1"/>
              </p:cNvSpPr>
              <p:nvPr/>
            </p:nvSpPr>
            <p:spPr bwMode="auto">
              <a:xfrm>
                <a:off x="0" y="6609717"/>
                <a:ext cx="9876032" cy="5822559"/>
              </a:xfrm>
              <a:custGeom>
                <a:avLst/>
                <a:gdLst>
                  <a:gd name="T0" fmla="*/ 1 w 10733"/>
                  <a:gd name="T1" fmla="*/ 187 h 6329"/>
                  <a:gd name="T2" fmla="*/ 1638 w 10733"/>
                  <a:gd name="T3" fmla="*/ 1136 h 6329"/>
                  <a:gd name="T4" fmla="*/ 2538 w 10733"/>
                  <a:gd name="T5" fmla="*/ 1659 h 6329"/>
                  <a:gd name="T6" fmla="*/ 4995 w 10733"/>
                  <a:gd name="T7" fmla="*/ 3087 h 6329"/>
                  <a:gd name="T8" fmla="*/ 5894 w 10733"/>
                  <a:gd name="T9" fmla="*/ 3610 h 6329"/>
                  <a:gd name="T10" fmla="*/ 8352 w 10733"/>
                  <a:gd name="T11" fmla="*/ 5038 h 6329"/>
                  <a:gd name="T12" fmla="*/ 9252 w 10733"/>
                  <a:gd name="T13" fmla="*/ 5561 h 6329"/>
                  <a:gd name="T14" fmla="*/ 10572 w 10733"/>
                  <a:gd name="T15" fmla="*/ 6328 h 6329"/>
                  <a:gd name="T16" fmla="*/ 10732 w 10733"/>
                  <a:gd name="T17" fmla="*/ 6236 h 6329"/>
                  <a:gd name="T18" fmla="*/ 9251 w 10733"/>
                  <a:gd name="T19" fmla="*/ 5374 h 6329"/>
                  <a:gd name="T20" fmla="*/ 8352 w 10733"/>
                  <a:gd name="T21" fmla="*/ 4852 h 6329"/>
                  <a:gd name="T22" fmla="*/ 5894 w 10733"/>
                  <a:gd name="T23" fmla="*/ 3424 h 6329"/>
                  <a:gd name="T24" fmla="*/ 4994 w 10733"/>
                  <a:gd name="T25" fmla="*/ 2901 h 6329"/>
                  <a:gd name="T26" fmla="*/ 2537 w 10733"/>
                  <a:gd name="T27" fmla="*/ 1473 h 6329"/>
                  <a:gd name="T28" fmla="*/ 1638 w 10733"/>
                  <a:gd name="T29" fmla="*/ 950 h 6329"/>
                  <a:gd name="T30" fmla="*/ 0 w 10733"/>
                  <a:gd name="T31" fmla="*/ 0 h 6329"/>
                  <a:gd name="T32" fmla="*/ 1 w 10733"/>
                  <a:gd name="T33" fmla="*/ 187 h 6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33" h="6329">
                    <a:moveTo>
                      <a:pt x="1" y="187"/>
                    </a:moveTo>
                    <a:lnTo>
                      <a:pt x="1638" y="1136"/>
                    </a:lnTo>
                    <a:lnTo>
                      <a:pt x="2538" y="1659"/>
                    </a:lnTo>
                    <a:lnTo>
                      <a:pt x="4995" y="3087"/>
                    </a:lnTo>
                    <a:lnTo>
                      <a:pt x="5894" y="3610"/>
                    </a:lnTo>
                    <a:lnTo>
                      <a:pt x="8352" y="5038"/>
                    </a:lnTo>
                    <a:lnTo>
                      <a:pt x="9252" y="5561"/>
                    </a:lnTo>
                    <a:lnTo>
                      <a:pt x="10572" y="6328"/>
                    </a:lnTo>
                    <a:lnTo>
                      <a:pt x="10732" y="6236"/>
                    </a:lnTo>
                    <a:lnTo>
                      <a:pt x="9251" y="5374"/>
                    </a:lnTo>
                    <a:lnTo>
                      <a:pt x="8352" y="4852"/>
                    </a:lnTo>
                    <a:lnTo>
                      <a:pt x="5894" y="3424"/>
                    </a:lnTo>
                    <a:lnTo>
                      <a:pt x="4994" y="2901"/>
                    </a:lnTo>
                    <a:lnTo>
                      <a:pt x="2537" y="1473"/>
                    </a:lnTo>
                    <a:lnTo>
                      <a:pt x="1638" y="950"/>
                    </a:lnTo>
                    <a:lnTo>
                      <a:pt x="0" y="0"/>
                    </a:lnTo>
                    <a:lnTo>
                      <a:pt x="1" y="187"/>
                    </a:lnTo>
                  </a:path>
                </a:pathLst>
              </a:custGeom>
              <a:solidFill>
                <a:schemeClr val="accent6"/>
              </a:solidFill>
              <a:ln>
                <a:noFill/>
              </a:ln>
              <a:effectLst/>
            </p:spPr>
            <p:txBody>
              <a:bodyPr wrap="none" anchor="ctr"/>
              <a:lstStyle/>
              <a:p>
                <a:endParaRPr lang="en-US" sz="3266" dirty="0">
                  <a:latin typeface="Montserrat" panose="00000500000000000000" pitchFamily="2" charset="0"/>
                </a:endParaRPr>
              </a:p>
            </p:txBody>
          </p:sp>
        </p:grpSp>
        <p:grpSp>
          <p:nvGrpSpPr>
            <p:cNvPr id="43" name="Group 42">
              <a:extLst>
                <a:ext uri="{FF2B5EF4-FFF2-40B4-BE49-F238E27FC236}">
                  <a16:creationId xmlns:a16="http://schemas.microsoft.com/office/drawing/2014/main" id="{95C85B0D-B78F-47AE-98D7-464769E88184}"/>
                </a:ext>
              </a:extLst>
            </p:cNvPr>
            <p:cNvGrpSpPr/>
            <p:nvPr/>
          </p:nvGrpSpPr>
          <p:grpSpPr>
            <a:xfrm>
              <a:off x="7680906" y="8743978"/>
              <a:ext cx="3383982" cy="2811871"/>
              <a:chOff x="7680906" y="8743978"/>
              <a:chExt cx="3383982" cy="2811871"/>
            </a:xfrm>
          </p:grpSpPr>
          <p:sp>
            <p:nvSpPr>
              <p:cNvPr id="60" name="Freeform 13">
                <a:extLst>
                  <a:ext uri="{FF2B5EF4-FFF2-40B4-BE49-F238E27FC236}">
                    <a16:creationId xmlns:a16="http://schemas.microsoft.com/office/drawing/2014/main" id="{244D3A2E-B2A6-45F9-92F1-B7B5648A6C94}"/>
                  </a:ext>
                </a:extLst>
              </p:cNvPr>
              <p:cNvSpPr>
                <a:spLocks noChangeArrowheads="1"/>
              </p:cNvSpPr>
              <p:nvPr/>
            </p:nvSpPr>
            <p:spPr bwMode="auto">
              <a:xfrm>
                <a:off x="7680906" y="8743978"/>
                <a:ext cx="3383981" cy="2811871"/>
              </a:xfrm>
              <a:custGeom>
                <a:avLst/>
                <a:gdLst>
                  <a:gd name="T0" fmla="*/ 3673 w 3678"/>
                  <a:gd name="T1" fmla="*/ 523 h 3056"/>
                  <a:gd name="T2" fmla="*/ 2774 w 3678"/>
                  <a:gd name="T3" fmla="*/ 0 h 3056"/>
                  <a:gd name="T4" fmla="*/ 0 w 3678"/>
                  <a:gd name="T5" fmla="*/ 1603 h 3056"/>
                  <a:gd name="T6" fmla="*/ 3 w 3678"/>
                  <a:gd name="T7" fmla="*/ 2533 h 3056"/>
                  <a:gd name="T8" fmla="*/ 902 w 3678"/>
                  <a:gd name="T9" fmla="*/ 3055 h 3056"/>
                  <a:gd name="T10" fmla="*/ 3677 w 3678"/>
                  <a:gd name="T11" fmla="*/ 1454 h 3056"/>
                  <a:gd name="T12" fmla="*/ 3673 w 3678"/>
                  <a:gd name="T13" fmla="*/ 523 h 3056"/>
                </a:gdLst>
                <a:ahLst/>
                <a:cxnLst>
                  <a:cxn ang="0">
                    <a:pos x="T0" y="T1"/>
                  </a:cxn>
                  <a:cxn ang="0">
                    <a:pos x="T2" y="T3"/>
                  </a:cxn>
                  <a:cxn ang="0">
                    <a:pos x="T4" y="T5"/>
                  </a:cxn>
                  <a:cxn ang="0">
                    <a:pos x="T6" y="T7"/>
                  </a:cxn>
                  <a:cxn ang="0">
                    <a:pos x="T8" y="T9"/>
                  </a:cxn>
                  <a:cxn ang="0">
                    <a:pos x="T10" y="T11"/>
                  </a:cxn>
                  <a:cxn ang="0">
                    <a:pos x="T12" y="T13"/>
                  </a:cxn>
                </a:cxnLst>
                <a:rect l="0" t="0" r="r" b="b"/>
                <a:pathLst>
                  <a:path w="3678" h="3056">
                    <a:moveTo>
                      <a:pt x="3673" y="523"/>
                    </a:moveTo>
                    <a:lnTo>
                      <a:pt x="2774" y="0"/>
                    </a:lnTo>
                    <a:lnTo>
                      <a:pt x="0" y="1603"/>
                    </a:lnTo>
                    <a:lnTo>
                      <a:pt x="3" y="2533"/>
                    </a:lnTo>
                    <a:lnTo>
                      <a:pt x="902" y="3055"/>
                    </a:lnTo>
                    <a:lnTo>
                      <a:pt x="3677" y="1454"/>
                    </a:lnTo>
                    <a:lnTo>
                      <a:pt x="3673" y="523"/>
                    </a:lnTo>
                  </a:path>
                </a:pathLst>
              </a:custGeom>
              <a:solidFill>
                <a:schemeClr val="accent3"/>
              </a:solidFill>
              <a:ln>
                <a:noFill/>
              </a:ln>
              <a:effectLst/>
            </p:spPr>
            <p:txBody>
              <a:bodyPr wrap="none" anchor="ctr"/>
              <a:lstStyle/>
              <a:p>
                <a:endParaRPr lang="en-US" sz="3266" dirty="0">
                  <a:latin typeface="Montserrat" panose="00000500000000000000" pitchFamily="2" charset="0"/>
                </a:endParaRPr>
              </a:p>
            </p:txBody>
          </p:sp>
          <p:sp>
            <p:nvSpPr>
              <p:cNvPr id="61" name="Freeform 14">
                <a:extLst>
                  <a:ext uri="{FF2B5EF4-FFF2-40B4-BE49-F238E27FC236}">
                    <a16:creationId xmlns:a16="http://schemas.microsoft.com/office/drawing/2014/main" id="{31B8270B-0D71-41B5-B69F-523D2B106CD0}"/>
                  </a:ext>
                </a:extLst>
              </p:cNvPr>
              <p:cNvSpPr>
                <a:spLocks noChangeArrowheads="1"/>
              </p:cNvSpPr>
              <p:nvPr/>
            </p:nvSpPr>
            <p:spPr bwMode="auto">
              <a:xfrm>
                <a:off x="7680906" y="10220920"/>
                <a:ext cx="831795" cy="1334929"/>
              </a:xfrm>
              <a:custGeom>
                <a:avLst/>
                <a:gdLst>
                  <a:gd name="T0" fmla="*/ 0 w 903"/>
                  <a:gd name="T1" fmla="*/ 0 h 1453"/>
                  <a:gd name="T2" fmla="*/ 3 w 903"/>
                  <a:gd name="T3" fmla="*/ 930 h 1453"/>
                  <a:gd name="T4" fmla="*/ 902 w 903"/>
                  <a:gd name="T5" fmla="*/ 1452 h 1453"/>
                  <a:gd name="T6" fmla="*/ 900 w 903"/>
                  <a:gd name="T7" fmla="*/ 522 h 1453"/>
                  <a:gd name="T8" fmla="*/ 0 w 903"/>
                  <a:gd name="T9" fmla="*/ 0 h 1453"/>
                </a:gdLst>
                <a:ahLst/>
                <a:cxnLst>
                  <a:cxn ang="0">
                    <a:pos x="T0" y="T1"/>
                  </a:cxn>
                  <a:cxn ang="0">
                    <a:pos x="T2" y="T3"/>
                  </a:cxn>
                  <a:cxn ang="0">
                    <a:pos x="T4" y="T5"/>
                  </a:cxn>
                  <a:cxn ang="0">
                    <a:pos x="T6" y="T7"/>
                  </a:cxn>
                  <a:cxn ang="0">
                    <a:pos x="T8" y="T9"/>
                  </a:cxn>
                </a:cxnLst>
                <a:rect l="0" t="0" r="r" b="b"/>
                <a:pathLst>
                  <a:path w="903" h="1453">
                    <a:moveTo>
                      <a:pt x="0" y="0"/>
                    </a:moveTo>
                    <a:lnTo>
                      <a:pt x="3" y="930"/>
                    </a:lnTo>
                    <a:lnTo>
                      <a:pt x="902" y="1452"/>
                    </a:lnTo>
                    <a:lnTo>
                      <a:pt x="900" y="522"/>
                    </a:lnTo>
                    <a:lnTo>
                      <a:pt x="0" y="0"/>
                    </a:lnTo>
                  </a:path>
                </a:pathLst>
              </a:custGeom>
              <a:solidFill>
                <a:srgbClr val="111340">
                  <a:alpha val="10000"/>
                </a:srgbClr>
              </a:solidFill>
              <a:ln>
                <a:noFill/>
              </a:ln>
              <a:effectLst/>
            </p:spPr>
            <p:txBody>
              <a:bodyPr wrap="none" anchor="ctr"/>
              <a:lstStyle/>
              <a:p>
                <a:endParaRPr lang="en-US" sz="3266" dirty="0">
                  <a:latin typeface="Montserrat" panose="00000500000000000000" pitchFamily="2" charset="0"/>
                </a:endParaRPr>
              </a:p>
            </p:txBody>
          </p:sp>
          <p:sp>
            <p:nvSpPr>
              <p:cNvPr id="62" name="Freeform 15">
                <a:extLst>
                  <a:ext uri="{FF2B5EF4-FFF2-40B4-BE49-F238E27FC236}">
                    <a16:creationId xmlns:a16="http://schemas.microsoft.com/office/drawing/2014/main" id="{90016ED2-F303-4411-AB9D-F8CE399BC202}"/>
                  </a:ext>
                </a:extLst>
              </p:cNvPr>
              <p:cNvSpPr>
                <a:spLocks noChangeArrowheads="1"/>
              </p:cNvSpPr>
              <p:nvPr/>
            </p:nvSpPr>
            <p:spPr bwMode="auto">
              <a:xfrm>
                <a:off x="8508643" y="9226826"/>
                <a:ext cx="2556245" cy="2329023"/>
              </a:xfrm>
              <a:custGeom>
                <a:avLst/>
                <a:gdLst>
                  <a:gd name="T0" fmla="*/ 0 w 2778"/>
                  <a:gd name="T1" fmla="*/ 1602 h 2533"/>
                  <a:gd name="T2" fmla="*/ 2 w 2778"/>
                  <a:gd name="T3" fmla="*/ 2532 h 2533"/>
                  <a:gd name="T4" fmla="*/ 2777 w 2778"/>
                  <a:gd name="T5" fmla="*/ 931 h 2533"/>
                  <a:gd name="T6" fmla="*/ 2773 w 2778"/>
                  <a:gd name="T7" fmla="*/ 0 h 2533"/>
                  <a:gd name="T8" fmla="*/ 0 w 2778"/>
                  <a:gd name="T9" fmla="*/ 1602 h 2533"/>
                </a:gdLst>
                <a:ahLst/>
                <a:cxnLst>
                  <a:cxn ang="0">
                    <a:pos x="T0" y="T1"/>
                  </a:cxn>
                  <a:cxn ang="0">
                    <a:pos x="T2" y="T3"/>
                  </a:cxn>
                  <a:cxn ang="0">
                    <a:pos x="T4" y="T5"/>
                  </a:cxn>
                  <a:cxn ang="0">
                    <a:pos x="T6" y="T7"/>
                  </a:cxn>
                  <a:cxn ang="0">
                    <a:pos x="T8" y="T9"/>
                  </a:cxn>
                </a:cxnLst>
                <a:rect l="0" t="0" r="r" b="b"/>
                <a:pathLst>
                  <a:path w="2778" h="2533">
                    <a:moveTo>
                      <a:pt x="0" y="1602"/>
                    </a:moveTo>
                    <a:lnTo>
                      <a:pt x="2" y="2532"/>
                    </a:lnTo>
                    <a:lnTo>
                      <a:pt x="2777" y="931"/>
                    </a:lnTo>
                    <a:lnTo>
                      <a:pt x="2773" y="0"/>
                    </a:lnTo>
                    <a:lnTo>
                      <a:pt x="0" y="1602"/>
                    </a:lnTo>
                  </a:path>
                </a:pathLst>
              </a:custGeom>
              <a:solidFill>
                <a:srgbClr val="111340">
                  <a:alpha val="25000"/>
                </a:srgbClr>
              </a:solidFill>
              <a:ln>
                <a:noFill/>
              </a:ln>
              <a:effectLst/>
            </p:spPr>
            <p:txBody>
              <a:bodyPr wrap="none" anchor="ctr"/>
              <a:lstStyle/>
              <a:p>
                <a:endParaRPr lang="en-US" sz="3266" dirty="0">
                  <a:latin typeface="Montserrat" panose="00000500000000000000" pitchFamily="2" charset="0"/>
                </a:endParaRPr>
              </a:p>
            </p:txBody>
          </p:sp>
        </p:grpSp>
        <p:grpSp>
          <p:nvGrpSpPr>
            <p:cNvPr id="44" name="Group 43">
              <a:extLst>
                <a:ext uri="{FF2B5EF4-FFF2-40B4-BE49-F238E27FC236}">
                  <a16:creationId xmlns:a16="http://schemas.microsoft.com/office/drawing/2014/main" id="{B2490EF5-E43E-45F1-9095-4D331E595CB5}"/>
                </a:ext>
              </a:extLst>
            </p:cNvPr>
            <p:cNvGrpSpPr/>
            <p:nvPr/>
          </p:nvGrpSpPr>
          <p:grpSpPr>
            <a:xfrm>
              <a:off x="4593126" y="6950549"/>
              <a:ext cx="3383981" cy="2815927"/>
              <a:chOff x="4593126" y="6950549"/>
              <a:chExt cx="3383981" cy="2815927"/>
            </a:xfrm>
          </p:grpSpPr>
          <p:sp>
            <p:nvSpPr>
              <p:cNvPr id="57" name="Freeform 16">
                <a:extLst>
                  <a:ext uri="{FF2B5EF4-FFF2-40B4-BE49-F238E27FC236}">
                    <a16:creationId xmlns:a16="http://schemas.microsoft.com/office/drawing/2014/main" id="{F09A35C7-B52E-4E9D-94A4-40C37CA879B3}"/>
                  </a:ext>
                </a:extLst>
              </p:cNvPr>
              <p:cNvSpPr>
                <a:spLocks noChangeArrowheads="1"/>
              </p:cNvSpPr>
              <p:nvPr/>
            </p:nvSpPr>
            <p:spPr bwMode="auto">
              <a:xfrm>
                <a:off x="4593126" y="6950549"/>
                <a:ext cx="3383981" cy="2811871"/>
              </a:xfrm>
              <a:custGeom>
                <a:avLst/>
                <a:gdLst>
                  <a:gd name="T0" fmla="*/ 3673 w 3677"/>
                  <a:gd name="T1" fmla="*/ 522 h 3056"/>
                  <a:gd name="T2" fmla="*/ 2774 w 3677"/>
                  <a:gd name="T3" fmla="*/ 0 h 3056"/>
                  <a:gd name="T4" fmla="*/ 0 w 3677"/>
                  <a:gd name="T5" fmla="*/ 1601 h 3056"/>
                  <a:gd name="T6" fmla="*/ 2 w 3677"/>
                  <a:gd name="T7" fmla="*/ 2532 h 3056"/>
                  <a:gd name="T8" fmla="*/ 902 w 3677"/>
                  <a:gd name="T9" fmla="*/ 3055 h 3056"/>
                  <a:gd name="T10" fmla="*/ 3676 w 3677"/>
                  <a:gd name="T11" fmla="*/ 1453 h 3056"/>
                  <a:gd name="T12" fmla="*/ 3673 w 3677"/>
                  <a:gd name="T13" fmla="*/ 522 h 3056"/>
                </a:gdLst>
                <a:ahLst/>
                <a:cxnLst>
                  <a:cxn ang="0">
                    <a:pos x="T0" y="T1"/>
                  </a:cxn>
                  <a:cxn ang="0">
                    <a:pos x="T2" y="T3"/>
                  </a:cxn>
                  <a:cxn ang="0">
                    <a:pos x="T4" y="T5"/>
                  </a:cxn>
                  <a:cxn ang="0">
                    <a:pos x="T6" y="T7"/>
                  </a:cxn>
                  <a:cxn ang="0">
                    <a:pos x="T8" y="T9"/>
                  </a:cxn>
                  <a:cxn ang="0">
                    <a:pos x="T10" y="T11"/>
                  </a:cxn>
                  <a:cxn ang="0">
                    <a:pos x="T12" y="T13"/>
                  </a:cxn>
                </a:cxnLst>
                <a:rect l="0" t="0" r="r" b="b"/>
                <a:pathLst>
                  <a:path w="3677" h="3056">
                    <a:moveTo>
                      <a:pt x="3673" y="522"/>
                    </a:moveTo>
                    <a:lnTo>
                      <a:pt x="2774" y="0"/>
                    </a:lnTo>
                    <a:lnTo>
                      <a:pt x="0" y="1601"/>
                    </a:lnTo>
                    <a:lnTo>
                      <a:pt x="2" y="2532"/>
                    </a:lnTo>
                    <a:lnTo>
                      <a:pt x="902" y="3055"/>
                    </a:lnTo>
                    <a:lnTo>
                      <a:pt x="3676" y="1453"/>
                    </a:lnTo>
                    <a:lnTo>
                      <a:pt x="3673" y="522"/>
                    </a:lnTo>
                  </a:path>
                </a:pathLst>
              </a:custGeom>
              <a:solidFill>
                <a:schemeClr val="accent2"/>
              </a:solidFill>
              <a:ln>
                <a:noFill/>
              </a:ln>
              <a:effectLst/>
            </p:spPr>
            <p:txBody>
              <a:bodyPr wrap="none" anchor="ctr"/>
              <a:lstStyle/>
              <a:p>
                <a:endParaRPr lang="en-US" sz="3266" dirty="0">
                  <a:latin typeface="Montserrat" panose="00000500000000000000" pitchFamily="2" charset="0"/>
                </a:endParaRPr>
              </a:p>
            </p:txBody>
          </p:sp>
          <p:sp>
            <p:nvSpPr>
              <p:cNvPr id="58" name="Freeform 17">
                <a:extLst>
                  <a:ext uri="{FF2B5EF4-FFF2-40B4-BE49-F238E27FC236}">
                    <a16:creationId xmlns:a16="http://schemas.microsoft.com/office/drawing/2014/main" id="{40353CBA-7959-435F-ABF6-D098ED26AC5A}"/>
                  </a:ext>
                </a:extLst>
              </p:cNvPr>
              <p:cNvSpPr>
                <a:spLocks noChangeArrowheads="1"/>
              </p:cNvSpPr>
              <p:nvPr/>
            </p:nvSpPr>
            <p:spPr bwMode="auto">
              <a:xfrm>
                <a:off x="4593126" y="8423435"/>
                <a:ext cx="831793" cy="1338985"/>
              </a:xfrm>
              <a:custGeom>
                <a:avLst/>
                <a:gdLst>
                  <a:gd name="T0" fmla="*/ 0 w 903"/>
                  <a:gd name="T1" fmla="*/ 0 h 1455"/>
                  <a:gd name="T2" fmla="*/ 2 w 903"/>
                  <a:gd name="T3" fmla="*/ 931 h 1455"/>
                  <a:gd name="T4" fmla="*/ 902 w 903"/>
                  <a:gd name="T5" fmla="*/ 1454 h 1455"/>
                  <a:gd name="T6" fmla="*/ 899 w 903"/>
                  <a:gd name="T7" fmla="*/ 523 h 1455"/>
                  <a:gd name="T8" fmla="*/ 0 w 903"/>
                  <a:gd name="T9" fmla="*/ 0 h 1455"/>
                </a:gdLst>
                <a:ahLst/>
                <a:cxnLst>
                  <a:cxn ang="0">
                    <a:pos x="T0" y="T1"/>
                  </a:cxn>
                  <a:cxn ang="0">
                    <a:pos x="T2" y="T3"/>
                  </a:cxn>
                  <a:cxn ang="0">
                    <a:pos x="T4" y="T5"/>
                  </a:cxn>
                  <a:cxn ang="0">
                    <a:pos x="T6" y="T7"/>
                  </a:cxn>
                  <a:cxn ang="0">
                    <a:pos x="T8" y="T9"/>
                  </a:cxn>
                </a:cxnLst>
                <a:rect l="0" t="0" r="r" b="b"/>
                <a:pathLst>
                  <a:path w="903" h="1455">
                    <a:moveTo>
                      <a:pt x="0" y="0"/>
                    </a:moveTo>
                    <a:lnTo>
                      <a:pt x="2" y="931"/>
                    </a:lnTo>
                    <a:lnTo>
                      <a:pt x="902" y="1454"/>
                    </a:lnTo>
                    <a:lnTo>
                      <a:pt x="899" y="523"/>
                    </a:lnTo>
                    <a:lnTo>
                      <a:pt x="0" y="0"/>
                    </a:lnTo>
                  </a:path>
                </a:pathLst>
              </a:custGeom>
              <a:solidFill>
                <a:srgbClr val="111340">
                  <a:alpha val="10000"/>
                </a:srgbClr>
              </a:solidFill>
              <a:ln>
                <a:noFill/>
              </a:ln>
              <a:effectLst/>
            </p:spPr>
            <p:txBody>
              <a:bodyPr wrap="none" anchor="ctr"/>
              <a:lstStyle/>
              <a:p>
                <a:endParaRPr lang="en-US" sz="3266" dirty="0">
                  <a:latin typeface="Montserrat" panose="00000500000000000000" pitchFamily="2" charset="0"/>
                </a:endParaRPr>
              </a:p>
            </p:txBody>
          </p:sp>
          <p:sp>
            <p:nvSpPr>
              <p:cNvPr id="59" name="Freeform 18">
                <a:extLst>
                  <a:ext uri="{FF2B5EF4-FFF2-40B4-BE49-F238E27FC236}">
                    <a16:creationId xmlns:a16="http://schemas.microsoft.com/office/drawing/2014/main" id="{2C808A46-4836-4794-8BF7-3740AA4AD4EF}"/>
                  </a:ext>
                </a:extLst>
              </p:cNvPr>
              <p:cNvSpPr>
                <a:spLocks noChangeArrowheads="1"/>
              </p:cNvSpPr>
              <p:nvPr/>
            </p:nvSpPr>
            <p:spPr bwMode="auto">
              <a:xfrm>
                <a:off x="5420862" y="7433397"/>
                <a:ext cx="2556245" cy="2333079"/>
              </a:xfrm>
              <a:custGeom>
                <a:avLst/>
                <a:gdLst>
                  <a:gd name="T0" fmla="*/ 0 w 2778"/>
                  <a:gd name="T1" fmla="*/ 1602 h 2534"/>
                  <a:gd name="T2" fmla="*/ 3 w 2778"/>
                  <a:gd name="T3" fmla="*/ 2533 h 2534"/>
                  <a:gd name="T4" fmla="*/ 2777 w 2778"/>
                  <a:gd name="T5" fmla="*/ 931 h 2534"/>
                  <a:gd name="T6" fmla="*/ 2774 w 2778"/>
                  <a:gd name="T7" fmla="*/ 0 h 2534"/>
                  <a:gd name="T8" fmla="*/ 0 w 2778"/>
                  <a:gd name="T9" fmla="*/ 1602 h 2534"/>
                </a:gdLst>
                <a:ahLst/>
                <a:cxnLst>
                  <a:cxn ang="0">
                    <a:pos x="T0" y="T1"/>
                  </a:cxn>
                  <a:cxn ang="0">
                    <a:pos x="T2" y="T3"/>
                  </a:cxn>
                  <a:cxn ang="0">
                    <a:pos x="T4" y="T5"/>
                  </a:cxn>
                  <a:cxn ang="0">
                    <a:pos x="T6" y="T7"/>
                  </a:cxn>
                  <a:cxn ang="0">
                    <a:pos x="T8" y="T9"/>
                  </a:cxn>
                </a:cxnLst>
                <a:rect l="0" t="0" r="r" b="b"/>
                <a:pathLst>
                  <a:path w="2778" h="2534">
                    <a:moveTo>
                      <a:pt x="0" y="1602"/>
                    </a:moveTo>
                    <a:lnTo>
                      <a:pt x="3" y="2533"/>
                    </a:lnTo>
                    <a:lnTo>
                      <a:pt x="2777" y="931"/>
                    </a:lnTo>
                    <a:lnTo>
                      <a:pt x="2774" y="0"/>
                    </a:lnTo>
                    <a:lnTo>
                      <a:pt x="0" y="1602"/>
                    </a:lnTo>
                  </a:path>
                </a:pathLst>
              </a:custGeom>
              <a:solidFill>
                <a:srgbClr val="111340">
                  <a:alpha val="25000"/>
                </a:srgbClr>
              </a:solidFill>
              <a:ln>
                <a:noFill/>
              </a:ln>
              <a:effectLst/>
            </p:spPr>
            <p:txBody>
              <a:bodyPr wrap="none" anchor="ctr"/>
              <a:lstStyle/>
              <a:p>
                <a:endParaRPr lang="en-US" sz="3266" dirty="0">
                  <a:latin typeface="Montserrat" panose="00000500000000000000" pitchFamily="2" charset="0"/>
                </a:endParaRPr>
              </a:p>
            </p:txBody>
          </p:sp>
        </p:grpSp>
        <p:grpSp>
          <p:nvGrpSpPr>
            <p:cNvPr id="45" name="Group 44">
              <a:extLst>
                <a:ext uri="{FF2B5EF4-FFF2-40B4-BE49-F238E27FC236}">
                  <a16:creationId xmlns:a16="http://schemas.microsoft.com/office/drawing/2014/main" id="{F6EE0E2C-44F9-4BB2-8AC3-865F9656FA83}"/>
                </a:ext>
              </a:extLst>
            </p:cNvPr>
            <p:cNvGrpSpPr/>
            <p:nvPr/>
          </p:nvGrpSpPr>
          <p:grpSpPr>
            <a:xfrm>
              <a:off x="1505343" y="5157120"/>
              <a:ext cx="3383981" cy="2811871"/>
              <a:chOff x="1505343" y="5157120"/>
              <a:chExt cx="3383981" cy="2811871"/>
            </a:xfrm>
          </p:grpSpPr>
          <p:sp>
            <p:nvSpPr>
              <p:cNvPr id="54" name="Freeform 19">
                <a:extLst>
                  <a:ext uri="{FF2B5EF4-FFF2-40B4-BE49-F238E27FC236}">
                    <a16:creationId xmlns:a16="http://schemas.microsoft.com/office/drawing/2014/main" id="{27F23319-44DF-488C-80C1-53EC13F0D011}"/>
                  </a:ext>
                </a:extLst>
              </p:cNvPr>
              <p:cNvSpPr>
                <a:spLocks noChangeArrowheads="1"/>
              </p:cNvSpPr>
              <p:nvPr/>
            </p:nvSpPr>
            <p:spPr bwMode="auto">
              <a:xfrm>
                <a:off x="1505343" y="5157120"/>
                <a:ext cx="3383981" cy="2811871"/>
              </a:xfrm>
              <a:custGeom>
                <a:avLst/>
                <a:gdLst>
                  <a:gd name="T0" fmla="*/ 3674 w 3678"/>
                  <a:gd name="T1" fmla="*/ 524 h 3056"/>
                  <a:gd name="T2" fmla="*/ 2775 w 3678"/>
                  <a:gd name="T3" fmla="*/ 0 h 3056"/>
                  <a:gd name="T4" fmla="*/ 0 w 3678"/>
                  <a:gd name="T5" fmla="*/ 1602 h 3056"/>
                  <a:gd name="T6" fmla="*/ 3 w 3678"/>
                  <a:gd name="T7" fmla="*/ 2532 h 3056"/>
                  <a:gd name="T8" fmla="*/ 903 w 3678"/>
                  <a:gd name="T9" fmla="*/ 3055 h 3056"/>
                  <a:gd name="T10" fmla="*/ 3677 w 3678"/>
                  <a:gd name="T11" fmla="*/ 1454 h 3056"/>
                  <a:gd name="T12" fmla="*/ 3674 w 3678"/>
                  <a:gd name="T13" fmla="*/ 524 h 3056"/>
                </a:gdLst>
                <a:ahLst/>
                <a:cxnLst>
                  <a:cxn ang="0">
                    <a:pos x="T0" y="T1"/>
                  </a:cxn>
                  <a:cxn ang="0">
                    <a:pos x="T2" y="T3"/>
                  </a:cxn>
                  <a:cxn ang="0">
                    <a:pos x="T4" y="T5"/>
                  </a:cxn>
                  <a:cxn ang="0">
                    <a:pos x="T6" y="T7"/>
                  </a:cxn>
                  <a:cxn ang="0">
                    <a:pos x="T8" y="T9"/>
                  </a:cxn>
                  <a:cxn ang="0">
                    <a:pos x="T10" y="T11"/>
                  </a:cxn>
                  <a:cxn ang="0">
                    <a:pos x="T12" y="T13"/>
                  </a:cxn>
                </a:cxnLst>
                <a:rect l="0" t="0" r="r" b="b"/>
                <a:pathLst>
                  <a:path w="3678" h="3056">
                    <a:moveTo>
                      <a:pt x="3674" y="524"/>
                    </a:moveTo>
                    <a:lnTo>
                      <a:pt x="2775" y="0"/>
                    </a:lnTo>
                    <a:lnTo>
                      <a:pt x="0" y="1602"/>
                    </a:lnTo>
                    <a:lnTo>
                      <a:pt x="3" y="2532"/>
                    </a:lnTo>
                    <a:lnTo>
                      <a:pt x="903" y="3055"/>
                    </a:lnTo>
                    <a:lnTo>
                      <a:pt x="3677" y="1454"/>
                    </a:lnTo>
                    <a:lnTo>
                      <a:pt x="3674" y="524"/>
                    </a:lnTo>
                  </a:path>
                </a:pathLst>
              </a:custGeom>
              <a:solidFill>
                <a:schemeClr val="accent1"/>
              </a:solidFill>
              <a:ln>
                <a:noFill/>
              </a:ln>
              <a:effectLst/>
            </p:spPr>
            <p:txBody>
              <a:bodyPr wrap="none" anchor="ctr"/>
              <a:lstStyle/>
              <a:p>
                <a:endParaRPr lang="en-US" sz="3266" dirty="0">
                  <a:latin typeface="Montserrat" panose="00000500000000000000" pitchFamily="2" charset="0"/>
                </a:endParaRPr>
              </a:p>
            </p:txBody>
          </p:sp>
          <p:sp>
            <p:nvSpPr>
              <p:cNvPr id="55" name="Freeform 20">
                <a:extLst>
                  <a:ext uri="{FF2B5EF4-FFF2-40B4-BE49-F238E27FC236}">
                    <a16:creationId xmlns:a16="http://schemas.microsoft.com/office/drawing/2014/main" id="{18DD2CAE-2801-405A-A01E-FFE610441EB5}"/>
                  </a:ext>
                </a:extLst>
              </p:cNvPr>
              <p:cNvSpPr>
                <a:spLocks noChangeArrowheads="1"/>
              </p:cNvSpPr>
              <p:nvPr/>
            </p:nvSpPr>
            <p:spPr bwMode="auto">
              <a:xfrm>
                <a:off x="1505343" y="6630006"/>
                <a:ext cx="831795" cy="1338985"/>
              </a:xfrm>
              <a:custGeom>
                <a:avLst/>
                <a:gdLst>
                  <a:gd name="T0" fmla="*/ 0 w 904"/>
                  <a:gd name="T1" fmla="*/ 0 h 1454"/>
                  <a:gd name="T2" fmla="*/ 3 w 904"/>
                  <a:gd name="T3" fmla="*/ 930 h 1454"/>
                  <a:gd name="T4" fmla="*/ 903 w 904"/>
                  <a:gd name="T5" fmla="*/ 1453 h 1454"/>
                  <a:gd name="T6" fmla="*/ 900 w 904"/>
                  <a:gd name="T7" fmla="*/ 522 h 1454"/>
                  <a:gd name="T8" fmla="*/ 0 w 904"/>
                  <a:gd name="T9" fmla="*/ 0 h 1454"/>
                </a:gdLst>
                <a:ahLst/>
                <a:cxnLst>
                  <a:cxn ang="0">
                    <a:pos x="T0" y="T1"/>
                  </a:cxn>
                  <a:cxn ang="0">
                    <a:pos x="T2" y="T3"/>
                  </a:cxn>
                  <a:cxn ang="0">
                    <a:pos x="T4" y="T5"/>
                  </a:cxn>
                  <a:cxn ang="0">
                    <a:pos x="T6" y="T7"/>
                  </a:cxn>
                  <a:cxn ang="0">
                    <a:pos x="T8" y="T9"/>
                  </a:cxn>
                </a:cxnLst>
                <a:rect l="0" t="0" r="r" b="b"/>
                <a:pathLst>
                  <a:path w="904" h="1454">
                    <a:moveTo>
                      <a:pt x="0" y="0"/>
                    </a:moveTo>
                    <a:lnTo>
                      <a:pt x="3" y="930"/>
                    </a:lnTo>
                    <a:lnTo>
                      <a:pt x="903" y="1453"/>
                    </a:lnTo>
                    <a:lnTo>
                      <a:pt x="900" y="522"/>
                    </a:lnTo>
                    <a:lnTo>
                      <a:pt x="0" y="0"/>
                    </a:lnTo>
                  </a:path>
                </a:pathLst>
              </a:custGeom>
              <a:solidFill>
                <a:srgbClr val="111340">
                  <a:alpha val="10000"/>
                </a:srgbClr>
              </a:solidFill>
              <a:ln>
                <a:noFill/>
              </a:ln>
              <a:effectLst/>
            </p:spPr>
            <p:txBody>
              <a:bodyPr wrap="none" anchor="ctr"/>
              <a:lstStyle/>
              <a:p>
                <a:endParaRPr lang="en-US" sz="3266" dirty="0">
                  <a:latin typeface="Montserrat" panose="00000500000000000000" pitchFamily="2" charset="0"/>
                </a:endParaRPr>
              </a:p>
            </p:txBody>
          </p:sp>
          <p:sp>
            <p:nvSpPr>
              <p:cNvPr id="56" name="Freeform 21">
                <a:extLst>
                  <a:ext uri="{FF2B5EF4-FFF2-40B4-BE49-F238E27FC236}">
                    <a16:creationId xmlns:a16="http://schemas.microsoft.com/office/drawing/2014/main" id="{86638BA2-F301-4908-A076-409C5FC024E6}"/>
                  </a:ext>
                </a:extLst>
              </p:cNvPr>
              <p:cNvSpPr>
                <a:spLocks noChangeArrowheads="1"/>
              </p:cNvSpPr>
              <p:nvPr/>
            </p:nvSpPr>
            <p:spPr bwMode="auto">
              <a:xfrm>
                <a:off x="2333079" y="5639968"/>
                <a:ext cx="2556245" cy="2329023"/>
              </a:xfrm>
              <a:custGeom>
                <a:avLst/>
                <a:gdLst>
                  <a:gd name="T0" fmla="*/ 0 w 2778"/>
                  <a:gd name="T1" fmla="*/ 1600 h 2532"/>
                  <a:gd name="T2" fmla="*/ 3 w 2778"/>
                  <a:gd name="T3" fmla="*/ 2531 h 2532"/>
                  <a:gd name="T4" fmla="*/ 2777 w 2778"/>
                  <a:gd name="T5" fmla="*/ 930 h 2532"/>
                  <a:gd name="T6" fmla="*/ 2774 w 2778"/>
                  <a:gd name="T7" fmla="*/ 0 h 2532"/>
                  <a:gd name="T8" fmla="*/ 0 w 2778"/>
                  <a:gd name="T9" fmla="*/ 1600 h 2532"/>
                </a:gdLst>
                <a:ahLst/>
                <a:cxnLst>
                  <a:cxn ang="0">
                    <a:pos x="T0" y="T1"/>
                  </a:cxn>
                  <a:cxn ang="0">
                    <a:pos x="T2" y="T3"/>
                  </a:cxn>
                  <a:cxn ang="0">
                    <a:pos x="T4" y="T5"/>
                  </a:cxn>
                  <a:cxn ang="0">
                    <a:pos x="T6" y="T7"/>
                  </a:cxn>
                  <a:cxn ang="0">
                    <a:pos x="T8" y="T9"/>
                  </a:cxn>
                </a:cxnLst>
                <a:rect l="0" t="0" r="r" b="b"/>
                <a:pathLst>
                  <a:path w="2778" h="2532">
                    <a:moveTo>
                      <a:pt x="0" y="1600"/>
                    </a:moveTo>
                    <a:lnTo>
                      <a:pt x="3" y="2531"/>
                    </a:lnTo>
                    <a:lnTo>
                      <a:pt x="2777" y="930"/>
                    </a:lnTo>
                    <a:lnTo>
                      <a:pt x="2774" y="0"/>
                    </a:lnTo>
                    <a:lnTo>
                      <a:pt x="0" y="1600"/>
                    </a:lnTo>
                  </a:path>
                </a:pathLst>
              </a:custGeom>
              <a:solidFill>
                <a:srgbClr val="111340">
                  <a:alpha val="25000"/>
                </a:srgbClr>
              </a:solidFill>
              <a:ln>
                <a:noFill/>
              </a:ln>
              <a:effectLst/>
            </p:spPr>
            <p:txBody>
              <a:bodyPr wrap="none" anchor="ctr"/>
              <a:lstStyle/>
              <a:p>
                <a:endParaRPr lang="en-US" sz="3266" dirty="0">
                  <a:latin typeface="Montserrat" panose="00000500000000000000" pitchFamily="2" charset="0"/>
                </a:endParaRPr>
              </a:p>
            </p:txBody>
          </p:sp>
        </p:grpSp>
        <p:grpSp>
          <p:nvGrpSpPr>
            <p:cNvPr id="46" name="Group 45">
              <a:extLst>
                <a:ext uri="{FF2B5EF4-FFF2-40B4-BE49-F238E27FC236}">
                  <a16:creationId xmlns:a16="http://schemas.microsoft.com/office/drawing/2014/main" id="{E22F749D-B6F6-4ABB-A5DB-9A33D451218C}"/>
                </a:ext>
              </a:extLst>
            </p:cNvPr>
            <p:cNvGrpSpPr/>
            <p:nvPr/>
          </p:nvGrpSpPr>
          <p:grpSpPr>
            <a:xfrm>
              <a:off x="12115789" y="4739196"/>
              <a:ext cx="2726662" cy="7530779"/>
              <a:chOff x="12115789" y="4739196"/>
              <a:chExt cx="2726662" cy="7530779"/>
            </a:xfrm>
          </p:grpSpPr>
          <p:sp>
            <p:nvSpPr>
              <p:cNvPr id="47" name="Freeform 22">
                <a:extLst>
                  <a:ext uri="{FF2B5EF4-FFF2-40B4-BE49-F238E27FC236}">
                    <a16:creationId xmlns:a16="http://schemas.microsoft.com/office/drawing/2014/main" id="{66ED6B2E-7593-4C73-B0B1-5461A920BB0E}"/>
                  </a:ext>
                </a:extLst>
              </p:cNvPr>
              <p:cNvSpPr>
                <a:spLocks noChangeArrowheads="1"/>
              </p:cNvSpPr>
              <p:nvPr/>
            </p:nvSpPr>
            <p:spPr bwMode="auto">
              <a:xfrm>
                <a:off x="12115789" y="12075213"/>
                <a:ext cx="608630" cy="194762"/>
              </a:xfrm>
              <a:custGeom>
                <a:avLst/>
                <a:gdLst>
                  <a:gd name="T0" fmla="*/ 661 w 662"/>
                  <a:gd name="T1" fmla="*/ 105 h 211"/>
                  <a:gd name="T2" fmla="*/ 661 w 662"/>
                  <a:gd name="T3" fmla="*/ 105 h 211"/>
                  <a:gd name="T4" fmla="*/ 331 w 662"/>
                  <a:gd name="T5" fmla="*/ 210 h 211"/>
                  <a:gd name="T6" fmla="*/ 331 w 662"/>
                  <a:gd name="T7" fmla="*/ 210 h 211"/>
                  <a:gd name="T8" fmla="*/ 0 w 662"/>
                  <a:gd name="T9" fmla="*/ 105 h 211"/>
                  <a:gd name="T10" fmla="*/ 0 w 662"/>
                  <a:gd name="T11" fmla="*/ 105 h 211"/>
                  <a:gd name="T12" fmla="*/ 331 w 662"/>
                  <a:gd name="T13" fmla="*/ 0 h 211"/>
                  <a:gd name="T14" fmla="*/ 331 w 662"/>
                  <a:gd name="T15" fmla="*/ 0 h 211"/>
                  <a:gd name="T16" fmla="*/ 661 w 662"/>
                  <a:gd name="T17" fmla="*/ 10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 h="211">
                    <a:moveTo>
                      <a:pt x="661" y="105"/>
                    </a:moveTo>
                    <a:lnTo>
                      <a:pt x="661" y="105"/>
                    </a:lnTo>
                    <a:cubicBezTo>
                      <a:pt x="661" y="163"/>
                      <a:pt x="513" y="210"/>
                      <a:pt x="331" y="210"/>
                    </a:cubicBezTo>
                    <a:lnTo>
                      <a:pt x="331" y="210"/>
                    </a:lnTo>
                    <a:cubicBezTo>
                      <a:pt x="148" y="210"/>
                      <a:pt x="0" y="163"/>
                      <a:pt x="0" y="105"/>
                    </a:cubicBezTo>
                    <a:lnTo>
                      <a:pt x="0" y="105"/>
                    </a:lnTo>
                    <a:cubicBezTo>
                      <a:pt x="0" y="47"/>
                      <a:pt x="148" y="0"/>
                      <a:pt x="331" y="0"/>
                    </a:cubicBezTo>
                    <a:lnTo>
                      <a:pt x="331" y="0"/>
                    </a:lnTo>
                    <a:cubicBezTo>
                      <a:pt x="513" y="0"/>
                      <a:pt x="661" y="47"/>
                      <a:pt x="661" y="105"/>
                    </a:cubicBezTo>
                  </a:path>
                </a:pathLst>
              </a:custGeom>
              <a:solidFill>
                <a:srgbClr val="111340">
                  <a:alpha val="15000"/>
                </a:srgbClr>
              </a:solidFill>
              <a:ln>
                <a:noFill/>
              </a:ln>
              <a:effectLst/>
            </p:spPr>
            <p:txBody>
              <a:bodyPr wrap="none" anchor="ctr"/>
              <a:lstStyle/>
              <a:p>
                <a:endParaRPr lang="en-US" sz="3266" dirty="0">
                  <a:latin typeface="Montserrat" panose="00000500000000000000" pitchFamily="2" charset="0"/>
                </a:endParaRPr>
              </a:p>
            </p:txBody>
          </p:sp>
          <p:sp>
            <p:nvSpPr>
              <p:cNvPr id="48" name="Freeform 23">
                <a:extLst>
                  <a:ext uri="{FF2B5EF4-FFF2-40B4-BE49-F238E27FC236}">
                    <a16:creationId xmlns:a16="http://schemas.microsoft.com/office/drawing/2014/main" id="{C850C4F2-C9AE-4206-A06D-5BA7B36E8CFF}"/>
                  </a:ext>
                </a:extLst>
              </p:cNvPr>
              <p:cNvSpPr>
                <a:spLocks noChangeArrowheads="1"/>
              </p:cNvSpPr>
              <p:nvPr/>
            </p:nvSpPr>
            <p:spPr bwMode="auto">
              <a:xfrm>
                <a:off x="14055290" y="5339711"/>
                <a:ext cx="787161" cy="1184799"/>
              </a:xfrm>
              <a:custGeom>
                <a:avLst/>
                <a:gdLst>
                  <a:gd name="T0" fmla="*/ 147 w 855"/>
                  <a:gd name="T1" fmla="*/ 1114 h 1288"/>
                  <a:gd name="T2" fmla="*/ 147 w 855"/>
                  <a:gd name="T3" fmla="*/ 1114 h 1288"/>
                  <a:gd name="T4" fmla="*/ 854 w 855"/>
                  <a:gd name="T5" fmla="*/ 922 h 1288"/>
                  <a:gd name="T6" fmla="*/ 854 w 855"/>
                  <a:gd name="T7" fmla="*/ 922 h 1288"/>
                  <a:gd name="T8" fmla="*/ 822 w 855"/>
                  <a:gd name="T9" fmla="*/ 0 h 1288"/>
                  <a:gd name="T10" fmla="*/ 822 w 855"/>
                  <a:gd name="T11" fmla="*/ 0 h 1288"/>
                  <a:gd name="T12" fmla="*/ 115 w 855"/>
                  <a:gd name="T13" fmla="*/ 210 h 1288"/>
                  <a:gd name="T14" fmla="*/ 115 w 855"/>
                  <a:gd name="T15" fmla="*/ 210 h 1288"/>
                  <a:gd name="T16" fmla="*/ 147 w 855"/>
                  <a:gd name="T17" fmla="*/ 1114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5" h="1288">
                    <a:moveTo>
                      <a:pt x="147" y="1114"/>
                    </a:moveTo>
                    <a:lnTo>
                      <a:pt x="147" y="1114"/>
                    </a:lnTo>
                    <a:cubicBezTo>
                      <a:pt x="147" y="1114"/>
                      <a:pt x="322" y="1287"/>
                      <a:pt x="854" y="922"/>
                    </a:cubicBezTo>
                    <a:lnTo>
                      <a:pt x="854" y="922"/>
                    </a:lnTo>
                    <a:cubicBezTo>
                      <a:pt x="854" y="922"/>
                      <a:pt x="761" y="452"/>
                      <a:pt x="822" y="0"/>
                    </a:cubicBezTo>
                    <a:lnTo>
                      <a:pt x="822" y="0"/>
                    </a:lnTo>
                    <a:cubicBezTo>
                      <a:pt x="822" y="0"/>
                      <a:pt x="532" y="330"/>
                      <a:pt x="115" y="210"/>
                    </a:cubicBezTo>
                    <a:lnTo>
                      <a:pt x="115" y="210"/>
                    </a:lnTo>
                    <a:cubicBezTo>
                      <a:pt x="115" y="210"/>
                      <a:pt x="0" y="1000"/>
                      <a:pt x="147" y="1114"/>
                    </a:cubicBezTo>
                  </a:path>
                </a:pathLst>
              </a:custGeom>
              <a:solidFill>
                <a:schemeClr val="accent4"/>
              </a:solidFill>
              <a:ln>
                <a:noFill/>
              </a:ln>
              <a:effectLst/>
            </p:spPr>
            <p:txBody>
              <a:bodyPr wrap="none" anchor="ctr"/>
              <a:lstStyle/>
              <a:p>
                <a:endParaRPr lang="en-US" sz="3266" dirty="0">
                  <a:latin typeface="Montserrat" panose="00000500000000000000" pitchFamily="2" charset="0"/>
                </a:endParaRPr>
              </a:p>
            </p:txBody>
          </p:sp>
          <p:sp>
            <p:nvSpPr>
              <p:cNvPr id="49" name="Freeform 24">
                <a:extLst>
                  <a:ext uri="{FF2B5EF4-FFF2-40B4-BE49-F238E27FC236}">
                    <a16:creationId xmlns:a16="http://schemas.microsoft.com/office/drawing/2014/main" id="{342A72DC-FB3D-457A-83D2-6BD50728381B}"/>
                  </a:ext>
                </a:extLst>
              </p:cNvPr>
              <p:cNvSpPr>
                <a:spLocks noChangeArrowheads="1"/>
              </p:cNvSpPr>
              <p:nvPr/>
            </p:nvSpPr>
            <p:spPr bwMode="auto">
              <a:xfrm>
                <a:off x="14055290" y="5339711"/>
                <a:ext cx="787161" cy="1184799"/>
              </a:xfrm>
              <a:custGeom>
                <a:avLst/>
                <a:gdLst>
                  <a:gd name="T0" fmla="*/ 147 w 855"/>
                  <a:gd name="T1" fmla="*/ 1114 h 1288"/>
                  <a:gd name="T2" fmla="*/ 147 w 855"/>
                  <a:gd name="T3" fmla="*/ 1114 h 1288"/>
                  <a:gd name="T4" fmla="*/ 854 w 855"/>
                  <a:gd name="T5" fmla="*/ 922 h 1288"/>
                  <a:gd name="T6" fmla="*/ 854 w 855"/>
                  <a:gd name="T7" fmla="*/ 922 h 1288"/>
                  <a:gd name="T8" fmla="*/ 822 w 855"/>
                  <a:gd name="T9" fmla="*/ 0 h 1288"/>
                  <a:gd name="T10" fmla="*/ 822 w 855"/>
                  <a:gd name="T11" fmla="*/ 0 h 1288"/>
                  <a:gd name="T12" fmla="*/ 115 w 855"/>
                  <a:gd name="T13" fmla="*/ 210 h 1288"/>
                  <a:gd name="T14" fmla="*/ 115 w 855"/>
                  <a:gd name="T15" fmla="*/ 210 h 1288"/>
                  <a:gd name="T16" fmla="*/ 147 w 855"/>
                  <a:gd name="T17" fmla="*/ 1114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5" h="1288">
                    <a:moveTo>
                      <a:pt x="147" y="1114"/>
                    </a:moveTo>
                    <a:lnTo>
                      <a:pt x="147" y="1114"/>
                    </a:lnTo>
                    <a:cubicBezTo>
                      <a:pt x="147" y="1114"/>
                      <a:pt x="322" y="1287"/>
                      <a:pt x="854" y="922"/>
                    </a:cubicBezTo>
                    <a:lnTo>
                      <a:pt x="854" y="922"/>
                    </a:lnTo>
                    <a:cubicBezTo>
                      <a:pt x="854" y="922"/>
                      <a:pt x="761" y="452"/>
                      <a:pt x="822" y="0"/>
                    </a:cubicBezTo>
                    <a:lnTo>
                      <a:pt x="822" y="0"/>
                    </a:lnTo>
                    <a:cubicBezTo>
                      <a:pt x="822" y="0"/>
                      <a:pt x="532" y="330"/>
                      <a:pt x="115" y="210"/>
                    </a:cubicBezTo>
                    <a:lnTo>
                      <a:pt x="115" y="210"/>
                    </a:lnTo>
                    <a:cubicBezTo>
                      <a:pt x="115" y="210"/>
                      <a:pt x="0" y="1000"/>
                      <a:pt x="147" y="1114"/>
                    </a:cubicBezTo>
                  </a:path>
                </a:pathLst>
              </a:custGeom>
              <a:solidFill>
                <a:srgbClr val="111340">
                  <a:alpha val="20000"/>
                </a:srgbClr>
              </a:solidFill>
              <a:ln>
                <a:noFill/>
              </a:ln>
              <a:effectLst/>
            </p:spPr>
            <p:txBody>
              <a:bodyPr wrap="none" anchor="ctr"/>
              <a:lstStyle/>
              <a:p>
                <a:endParaRPr lang="en-US" sz="3266" dirty="0">
                  <a:latin typeface="Montserrat" panose="00000500000000000000" pitchFamily="2" charset="0"/>
                </a:endParaRPr>
              </a:p>
            </p:txBody>
          </p:sp>
          <p:sp>
            <p:nvSpPr>
              <p:cNvPr id="50" name="Freeform 25">
                <a:extLst>
                  <a:ext uri="{FF2B5EF4-FFF2-40B4-BE49-F238E27FC236}">
                    <a16:creationId xmlns:a16="http://schemas.microsoft.com/office/drawing/2014/main" id="{ED7012D3-67EE-4D11-9224-F10A06BDE017}"/>
                  </a:ext>
                </a:extLst>
              </p:cNvPr>
              <p:cNvSpPr>
                <a:spLocks noChangeArrowheads="1"/>
              </p:cNvSpPr>
              <p:nvPr/>
            </p:nvSpPr>
            <p:spPr bwMode="auto">
              <a:xfrm>
                <a:off x="14022829" y="5859075"/>
                <a:ext cx="357063" cy="503134"/>
              </a:xfrm>
              <a:custGeom>
                <a:avLst/>
                <a:gdLst>
                  <a:gd name="T0" fmla="*/ 388 w 389"/>
                  <a:gd name="T1" fmla="*/ 98 h 548"/>
                  <a:gd name="T2" fmla="*/ 388 w 389"/>
                  <a:gd name="T3" fmla="*/ 98 h 548"/>
                  <a:gd name="T4" fmla="*/ 181 w 389"/>
                  <a:gd name="T5" fmla="*/ 547 h 548"/>
                  <a:gd name="T6" fmla="*/ 181 w 389"/>
                  <a:gd name="T7" fmla="*/ 547 h 548"/>
                  <a:gd name="T8" fmla="*/ 72 w 389"/>
                  <a:gd name="T9" fmla="*/ 60 h 548"/>
                  <a:gd name="T10" fmla="*/ 72 w 389"/>
                  <a:gd name="T11" fmla="*/ 60 h 548"/>
                  <a:gd name="T12" fmla="*/ 388 w 389"/>
                  <a:gd name="T13" fmla="*/ 98 h 548"/>
                </a:gdLst>
                <a:ahLst/>
                <a:cxnLst>
                  <a:cxn ang="0">
                    <a:pos x="T0" y="T1"/>
                  </a:cxn>
                  <a:cxn ang="0">
                    <a:pos x="T2" y="T3"/>
                  </a:cxn>
                  <a:cxn ang="0">
                    <a:pos x="T4" y="T5"/>
                  </a:cxn>
                  <a:cxn ang="0">
                    <a:pos x="T6" y="T7"/>
                  </a:cxn>
                  <a:cxn ang="0">
                    <a:pos x="T8" y="T9"/>
                  </a:cxn>
                  <a:cxn ang="0">
                    <a:pos x="T10" y="T11"/>
                  </a:cxn>
                  <a:cxn ang="0">
                    <a:pos x="T12" y="T13"/>
                  </a:cxn>
                </a:cxnLst>
                <a:rect l="0" t="0" r="r" b="b"/>
                <a:pathLst>
                  <a:path w="389" h="548">
                    <a:moveTo>
                      <a:pt x="388" y="98"/>
                    </a:moveTo>
                    <a:lnTo>
                      <a:pt x="388" y="98"/>
                    </a:lnTo>
                    <a:cubicBezTo>
                      <a:pt x="388" y="98"/>
                      <a:pt x="90" y="282"/>
                      <a:pt x="181" y="547"/>
                    </a:cubicBezTo>
                    <a:lnTo>
                      <a:pt x="181" y="547"/>
                    </a:lnTo>
                    <a:cubicBezTo>
                      <a:pt x="181" y="547"/>
                      <a:pt x="0" y="465"/>
                      <a:pt x="72" y="60"/>
                    </a:cubicBezTo>
                    <a:lnTo>
                      <a:pt x="72" y="60"/>
                    </a:lnTo>
                    <a:cubicBezTo>
                      <a:pt x="72" y="60"/>
                      <a:pt x="238" y="0"/>
                      <a:pt x="388" y="98"/>
                    </a:cubicBezTo>
                  </a:path>
                </a:pathLst>
              </a:custGeom>
              <a:solidFill>
                <a:schemeClr val="accent4"/>
              </a:solidFill>
              <a:ln>
                <a:noFill/>
              </a:ln>
              <a:effectLst/>
            </p:spPr>
            <p:txBody>
              <a:bodyPr wrap="none" anchor="ctr"/>
              <a:lstStyle/>
              <a:p>
                <a:endParaRPr lang="en-US" sz="3266" dirty="0">
                  <a:latin typeface="Montserrat" panose="00000500000000000000" pitchFamily="2" charset="0"/>
                </a:endParaRPr>
              </a:p>
            </p:txBody>
          </p:sp>
          <p:sp>
            <p:nvSpPr>
              <p:cNvPr id="51" name="Freeform 26">
                <a:extLst>
                  <a:ext uri="{FF2B5EF4-FFF2-40B4-BE49-F238E27FC236}">
                    <a16:creationId xmlns:a16="http://schemas.microsoft.com/office/drawing/2014/main" id="{BC8A67D5-65CE-4431-83E3-2564967EC578}"/>
                  </a:ext>
                </a:extLst>
              </p:cNvPr>
              <p:cNvSpPr>
                <a:spLocks noChangeArrowheads="1"/>
              </p:cNvSpPr>
              <p:nvPr/>
            </p:nvSpPr>
            <p:spPr bwMode="auto">
              <a:xfrm>
                <a:off x="14022829" y="5859075"/>
                <a:ext cx="357063" cy="503134"/>
              </a:xfrm>
              <a:custGeom>
                <a:avLst/>
                <a:gdLst>
                  <a:gd name="T0" fmla="*/ 388 w 389"/>
                  <a:gd name="T1" fmla="*/ 98 h 548"/>
                  <a:gd name="T2" fmla="*/ 388 w 389"/>
                  <a:gd name="T3" fmla="*/ 98 h 548"/>
                  <a:gd name="T4" fmla="*/ 181 w 389"/>
                  <a:gd name="T5" fmla="*/ 547 h 548"/>
                  <a:gd name="T6" fmla="*/ 181 w 389"/>
                  <a:gd name="T7" fmla="*/ 547 h 548"/>
                  <a:gd name="T8" fmla="*/ 72 w 389"/>
                  <a:gd name="T9" fmla="*/ 60 h 548"/>
                  <a:gd name="T10" fmla="*/ 72 w 389"/>
                  <a:gd name="T11" fmla="*/ 60 h 548"/>
                  <a:gd name="T12" fmla="*/ 388 w 389"/>
                  <a:gd name="T13" fmla="*/ 98 h 548"/>
                </a:gdLst>
                <a:ahLst/>
                <a:cxnLst>
                  <a:cxn ang="0">
                    <a:pos x="T0" y="T1"/>
                  </a:cxn>
                  <a:cxn ang="0">
                    <a:pos x="T2" y="T3"/>
                  </a:cxn>
                  <a:cxn ang="0">
                    <a:pos x="T4" y="T5"/>
                  </a:cxn>
                  <a:cxn ang="0">
                    <a:pos x="T6" y="T7"/>
                  </a:cxn>
                  <a:cxn ang="0">
                    <a:pos x="T8" y="T9"/>
                  </a:cxn>
                  <a:cxn ang="0">
                    <a:pos x="T10" y="T11"/>
                  </a:cxn>
                  <a:cxn ang="0">
                    <a:pos x="T12" y="T13"/>
                  </a:cxn>
                </a:cxnLst>
                <a:rect l="0" t="0" r="r" b="b"/>
                <a:pathLst>
                  <a:path w="389" h="548">
                    <a:moveTo>
                      <a:pt x="388" y="98"/>
                    </a:moveTo>
                    <a:lnTo>
                      <a:pt x="388" y="98"/>
                    </a:lnTo>
                    <a:cubicBezTo>
                      <a:pt x="388" y="98"/>
                      <a:pt x="90" y="282"/>
                      <a:pt x="181" y="547"/>
                    </a:cubicBezTo>
                    <a:lnTo>
                      <a:pt x="181" y="547"/>
                    </a:lnTo>
                    <a:cubicBezTo>
                      <a:pt x="181" y="547"/>
                      <a:pt x="0" y="465"/>
                      <a:pt x="72" y="60"/>
                    </a:cubicBezTo>
                    <a:lnTo>
                      <a:pt x="72" y="60"/>
                    </a:lnTo>
                    <a:cubicBezTo>
                      <a:pt x="72" y="60"/>
                      <a:pt x="238" y="0"/>
                      <a:pt x="388" y="98"/>
                    </a:cubicBezTo>
                  </a:path>
                </a:pathLst>
              </a:custGeom>
              <a:solidFill>
                <a:srgbClr val="111340">
                  <a:alpha val="40000"/>
                </a:srgbClr>
              </a:solidFill>
              <a:ln>
                <a:noFill/>
              </a:ln>
              <a:effectLst/>
            </p:spPr>
            <p:txBody>
              <a:bodyPr wrap="none" anchor="ctr"/>
              <a:lstStyle/>
              <a:p>
                <a:endParaRPr lang="en-US" sz="3266" dirty="0">
                  <a:latin typeface="Montserrat" panose="00000500000000000000" pitchFamily="2" charset="0"/>
                </a:endParaRPr>
              </a:p>
            </p:txBody>
          </p:sp>
          <p:sp>
            <p:nvSpPr>
              <p:cNvPr id="52" name="Freeform 27">
                <a:extLst>
                  <a:ext uri="{FF2B5EF4-FFF2-40B4-BE49-F238E27FC236}">
                    <a16:creationId xmlns:a16="http://schemas.microsoft.com/office/drawing/2014/main" id="{19743B12-4F69-42F2-972F-40ABF25849AD}"/>
                  </a:ext>
                </a:extLst>
              </p:cNvPr>
              <p:cNvSpPr>
                <a:spLocks noChangeArrowheads="1"/>
              </p:cNvSpPr>
              <p:nvPr/>
            </p:nvSpPr>
            <p:spPr bwMode="auto">
              <a:xfrm>
                <a:off x="12420103" y="4739196"/>
                <a:ext cx="1976019" cy="1302466"/>
              </a:xfrm>
              <a:custGeom>
                <a:avLst/>
                <a:gdLst>
                  <a:gd name="T0" fmla="*/ 13 w 2147"/>
                  <a:gd name="T1" fmla="*/ 147 h 1416"/>
                  <a:gd name="T2" fmla="*/ 13 w 2147"/>
                  <a:gd name="T3" fmla="*/ 147 h 1416"/>
                  <a:gd name="T4" fmla="*/ 1347 w 2147"/>
                  <a:gd name="T5" fmla="*/ 170 h 1416"/>
                  <a:gd name="T6" fmla="*/ 1347 w 2147"/>
                  <a:gd name="T7" fmla="*/ 170 h 1416"/>
                  <a:gd name="T8" fmla="*/ 2062 w 2147"/>
                  <a:gd name="T9" fmla="*/ 97 h 1416"/>
                  <a:gd name="T10" fmla="*/ 2062 w 2147"/>
                  <a:gd name="T11" fmla="*/ 97 h 1416"/>
                  <a:gd name="T12" fmla="*/ 2075 w 2147"/>
                  <a:gd name="T13" fmla="*/ 770 h 1416"/>
                  <a:gd name="T14" fmla="*/ 2075 w 2147"/>
                  <a:gd name="T15" fmla="*/ 770 h 1416"/>
                  <a:gd name="T16" fmla="*/ 2129 w 2147"/>
                  <a:gd name="T17" fmla="*/ 1315 h 1416"/>
                  <a:gd name="T18" fmla="*/ 2129 w 2147"/>
                  <a:gd name="T19" fmla="*/ 1315 h 1416"/>
                  <a:gd name="T20" fmla="*/ 1469 w 2147"/>
                  <a:gd name="T21" fmla="*/ 1282 h 1416"/>
                  <a:gd name="T22" fmla="*/ 1469 w 2147"/>
                  <a:gd name="T23" fmla="*/ 1282 h 1416"/>
                  <a:gd name="T24" fmla="*/ 13 w 2147"/>
                  <a:gd name="T25" fmla="*/ 1364 h 1416"/>
                  <a:gd name="T26" fmla="*/ 13 w 2147"/>
                  <a:gd name="T27" fmla="*/ 1364 h 1416"/>
                  <a:gd name="T28" fmla="*/ 32 w 2147"/>
                  <a:gd name="T29" fmla="*/ 1214 h 1416"/>
                  <a:gd name="T30" fmla="*/ 32 w 2147"/>
                  <a:gd name="T31" fmla="*/ 1214 h 1416"/>
                  <a:gd name="T32" fmla="*/ 330 w 2147"/>
                  <a:gd name="T33" fmla="*/ 743 h 1416"/>
                  <a:gd name="T34" fmla="*/ 330 w 2147"/>
                  <a:gd name="T35" fmla="*/ 743 h 1416"/>
                  <a:gd name="T36" fmla="*/ 13 w 2147"/>
                  <a:gd name="T37" fmla="*/ 147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7" h="1416">
                    <a:moveTo>
                      <a:pt x="13" y="147"/>
                    </a:moveTo>
                    <a:lnTo>
                      <a:pt x="13" y="147"/>
                    </a:lnTo>
                    <a:cubicBezTo>
                      <a:pt x="13" y="147"/>
                      <a:pt x="634" y="339"/>
                      <a:pt x="1347" y="170"/>
                    </a:cubicBezTo>
                    <a:lnTo>
                      <a:pt x="1347" y="170"/>
                    </a:lnTo>
                    <a:cubicBezTo>
                      <a:pt x="2060" y="0"/>
                      <a:pt x="2062" y="97"/>
                      <a:pt x="2062" y="97"/>
                    </a:cubicBezTo>
                    <a:lnTo>
                      <a:pt x="2062" y="97"/>
                    </a:lnTo>
                    <a:cubicBezTo>
                      <a:pt x="2062" y="97"/>
                      <a:pt x="2006" y="445"/>
                      <a:pt x="2075" y="770"/>
                    </a:cubicBezTo>
                    <a:lnTo>
                      <a:pt x="2075" y="770"/>
                    </a:lnTo>
                    <a:cubicBezTo>
                      <a:pt x="2146" y="1104"/>
                      <a:pt x="2129" y="1315"/>
                      <a:pt x="2129" y="1315"/>
                    </a:cubicBezTo>
                    <a:lnTo>
                      <a:pt x="2129" y="1315"/>
                    </a:lnTo>
                    <a:cubicBezTo>
                      <a:pt x="2129" y="1315"/>
                      <a:pt x="1842" y="1253"/>
                      <a:pt x="1469" y="1282"/>
                    </a:cubicBezTo>
                    <a:lnTo>
                      <a:pt x="1469" y="1282"/>
                    </a:lnTo>
                    <a:cubicBezTo>
                      <a:pt x="1120" y="1311"/>
                      <a:pt x="741" y="1415"/>
                      <a:pt x="13" y="1364"/>
                    </a:cubicBezTo>
                    <a:lnTo>
                      <a:pt x="13" y="1364"/>
                    </a:lnTo>
                    <a:cubicBezTo>
                      <a:pt x="13" y="1364"/>
                      <a:pt x="0" y="1265"/>
                      <a:pt x="32" y="1214"/>
                    </a:cubicBezTo>
                    <a:lnTo>
                      <a:pt x="32" y="1214"/>
                    </a:lnTo>
                    <a:cubicBezTo>
                      <a:pt x="113" y="1086"/>
                      <a:pt x="350" y="937"/>
                      <a:pt x="330" y="743"/>
                    </a:cubicBezTo>
                    <a:lnTo>
                      <a:pt x="330" y="743"/>
                    </a:lnTo>
                    <a:cubicBezTo>
                      <a:pt x="309" y="544"/>
                      <a:pt x="38" y="351"/>
                      <a:pt x="13" y="147"/>
                    </a:cubicBezTo>
                  </a:path>
                </a:pathLst>
              </a:custGeom>
              <a:solidFill>
                <a:schemeClr val="accent4"/>
              </a:solidFill>
              <a:ln>
                <a:noFill/>
              </a:ln>
              <a:effectLst/>
            </p:spPr>
            <p:txBody>
              <a:bodyPr wrap="none" anchor="ctr"/>
              <a:lstStyle/>
              <a:p>
                <a:endParaRPr lang="en-US" sz="3266" dirty="0">
                  <a:latin typeface="Montserrat" panose="00000500000000000000" pitchFamily="2" charset="0"/>
                </a:endParaRPr>
              </a:p>
            </p:txBody>
          </p:sp>
          <p:sp>
            <p:nvSpPr>
              <p:cNvPr id="53" name="Freeform 28">
                <a:extLst>
                  <a:ext uri="{FF2B5EF4-FFF2-40B4-BE49-F238E27FC236}">
                    <a16:creationId xmlns:a16="http://schemas.microsoft.com/office/drawing/2014/main" id="{995EAB7E-8542-413B-8A2A-9BE15DEA92A6}"/>
                  </a:ext>
                </a:extLst>
              </p:cNvPr>
              <p:cNvSpPr>
                <a:spLocks noChangeArrowheads="1"/>
              </p:cNvSpPr>
              <p:nvPr/>
            </p:nvSpPr>
            <p:spPr bwMode="auto">
              <a:xfrm>
                <a:off x="12387643" y="4844692"/>
                <a:ext cx="64921" cy="7323843"/>
              </a:xfrm>
              <a:custGeom>
                <a:avLst/>
                <a:gdLst>
                  <a:gd name="T0" fmla="*/ 36 w 71"/>
                  <a:gd name="T1" fmla="*/ 7960 h 7961"/>
                  <a:gd name="T2" fmla="*/ 36 w 71"/>
                  <a:gd name="T3" fmla="*/ 7960 h 7961"/>
                  <a:gd name="T4" fmla="*/ 36 w 71"/>
                  <a:gd name="T5" fmla="*/ 7960 h 7961"/>
                  <a:gd name="T6" fmla="*/ 0 w 71"/>
                  <a:gd name="T7" fmla="*/ 7924 h 7961"/>
                  <a:gd name="T8" fmla="*/ 0 w 71"/>
                  <a:gd name="T9" fmla="*/ 35 h 7961"/>
                  <a:gd name="T10" fmla="*/ 0 w 71"/>
                  <a:gd name="T11" fmla="*/ 35 h 7961"/>
                  <a:gd name="T12" fmla="*/ 36 w 71"/>
                  <a:gd name="T13" fmla="*/ 0 h 7961"/>
                  <a:gd name="T14" fmla="*/ 36 w 71"/>
                  <a:gd name="T15" fmla="*/ 0 h 7961"/>
                  <a:gd name="T16" fmla="*/ 70 w 71"/>
                  <a:gd name="T17" fmla="*/ 35 h 7961"/>
                  <a:gd name="T18" fmla="*/ 70 w 71"/>
                  <a:gd name="T19" fmla="*/ 7924 h 7961"/>
                  <a:gd name="T20" fmla="*/ 70 w 71"/>
                  <a:gd name="T21" fmla="*/ 7924 h 7961"/>
                  <a:gd name="T22" fmla="*/ 36 w 71"/>
                  <a:gd name="T23" fmla="*/ 7960 h 7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961">
                    <a:moveTo>
                      <a:pt x="36" y="7960"/>
                    </a:moveTo>
                    <a:lnTo>
                      <a:pt x="36" y="7960"/>
                    </a:lnTo>
                    <a:lnTo>
                      <a:pt x="36" y="7960"/>
                    </a:lnTo>
                    <a:cubicBezTo>
                      <a:pt x="16" y="7960"/>
                      <a:pt x="0" y="7944"/>
                      <a:pt x="0" y="7924"/>
                    </a:cubicBezTo>
                    <a:lnTo>
                      <a:pt x="0" y="35"/>
                    </a:lnTo>
                    <a:lnTo>
                      <a:pt x="0" y="35"/>
                    </a:lnTo>
                    <a:cubicBezTo>
                      <a:pt x="0" y="16"/>
                      <a:pt x="16" y="0"/>
                      <a:pt x="36" y="0"/>
                    </a:cubicBezTo>
                    <a:lnTo>
                      <a:pt x="36" y="0"/>
                    </a:lnTo>
                    <a:cubicBezTo>
                      <a:pt x="55" y="0"/>
                      <a:pt x="70" y="16"/>
                      <a:pt x="70" y="35"/>
                    </a:cubicBezTo>
                    <a:lnTo>
                      <a:pt x="70" y="7924"/>
                    </a:lnTo>
                    <a:lnTo>
                      <a:pt x="70" y="7924"/>
                    </a:lnTo>
                    <a:cubicBezTo>
                      <a:pt x="70" y="7944"/>
                      <a:pt x="55" y="7960"/>
                      <a:pt x="36" y="7960"/>
                    </a:cubicBezTo>
                  </a:path>
                </a:pathLst>
              </a:custGeom>
              <a:solidFill>
                <a:schemeClr val="tx2"/>
              </a:solidFill>
              <a:ln>
                <a:noFill/>
              </a:ln>
              <a:effectLst/>
            </p:spPr>
            <p:txBody>
              <a:bodyPr wrap="none" anchor="ctr"/>
              <a:lstStyle/>
              <a:p>
                <a:endParaRPr lang="en-US" sz="3266" dirty="0">
                  <a:latin typeface="Montserrat" panose="00000500000000000000" pitchFamily="2" charset="0"/>
                </a:endParaRPr>
              </a:p>
            </p:txBody>
          </p:sp>
        </p:grpSp>
      </p:grpSp>
      <p:sp>
        <p:nvSpPr>
          <p:cNvPr id="25" name="TextBox 24">
            <a:extLst>
              <a:ext uri="{FF2B5EF4-FFF2-40B4-BE49-F238E27FC236}">
                <a16:creationId xmlns:a16="http://schemas.microsoft.com/office/drawing/2014/main" id="{CDB94E1A-284E-40EE-AAF4-01534353F8FE}"/>
              </a:ext>
            </a:extLst>
          </p:cNvPr>
          <p:cNvSpPr txBox="1"/>
          <p:nvPr/>
        </p:nvSpPr>
        <p:spPr>
          <a:xfrm>
            <a:off x="5779513" y="171574"/>
            <a:ext cx="6412487" cy="630942"/>
          </a:xfrm>
          <a:prstGeom prst="rect">
            <a:avLst/>
          </a:prstGeom>
          <a:noFill/>
        </p:spPr>
        <p:txBody>
          <a:bodyPr wrap="square" rtlCol="0" anchor="b">
            <a:spAutoFit/>
          </a:bodyPr>
          <a:lstStyle/>
          <a:p>
            <a:r>
              <a:rPr lang="en-US" sz="3500" b="1" u="sng" spc="-145" dirty="0">
                <a:solidFill>
                  <a:schemeClr val="tx2"/>
                </a:solidFill>
                <a:latin typeface="Montserrat" pitchFamily="2" charset="77"/>
                <a:cs typeface="Poppins" pitchFamily="2" charset="77"/>
              </a:rPr>
              <a:t>Solutions with X-Force AIMS</a:t>
            </a:r>
          </a:p>
        </p:txBody>
      </p:sp>
      <p:sp>
        <p:nvSpPr>
          <p:cNvPr id="26" name="TextBox 25">
            <a:extLst>
              <a:ext uri="{FF2B5EF4-FFF2-40B4-BE49-F238E27FC236}">
                <a16:creationId xmlns:a16="http://schemas.microsoft.com/office/drawing/2014/main" id="{F9306781-28D7-401B-B5F6-ED921902CA18}"/>
              </a:ext>
            </a:extLst>
          </p:cNvPr>
          <p:cNvSpPr txBox="1"/>
          <p:nvPr/>
        </p:nvSpPr>
        <p:spPr>
          <a:xfrm>
            <a:off x="5898781" y="765502"/>
            <a:ext cx="5974351" cy="707886"/>
          </a:xfrm>
          <a:prstGeom prst="rect">
            <a:avLst/>
          </a:prstGeom>
          <a:noFill/>
        </p:spPr>
        <p:txBody>
          <a:bodyPr wrap="square" rtlCol="0">
            <a:spAutoFit/>
          </a:bodyPr>
          <a:lstStyle/>
          <a:p>
            <a:pPr algn="just"/>
            <a:r>
              <a:rPr lang="en-US" sz="2000" spc="-60" dirty="0">
                <a:solidFill>
                  <a:srgbClr val="FF0000"/>
                </a:solidFill>
                <a:latin typeface="Montserrat" pitchFamily="2" charset="77"/>
                <a:cs typeface="Poppins" pitchFamily="2" charset="77"/>
              </a:rPr>
              <a:t>Make a big impact with the globally proven solution</a:t>
            </a:r>
          </a:p>
        </p:txBody>
      </p:sp>
      <p:sp>
        <p:nvSpPr>
          <p:cNvPr id="27" name="TextBox 26">
            <a:extLst>
              <a:ext uri="{FF2B5EF4-FFF2-40B4-BE49-F238E27FC236}">
                <a16:creationId xmlns:a16="http://schemas.microsoft.com/office/drawing/2014/main" id="{3048F8BA-517D-45E9-8961-BB75024C2F33}"/>
              </a:ext>
            </a:extLst>
          </p:cNvPr>
          <p:cNvSpPr txBox="1"/>
          <p:nvPr/>
        </p:nvSpPr>
        <p:spPr>
          <a:xfrm>
            <a:off x="8186338" y="1624780"/>
            <a:ext cx="3530514" cy="338554"/>
          </a:xfrm>
          <a:prstGeom prst="rect">
            <a:avLst/>
          </a:prstGeom>
          <a:noFill/>
        </p:spPr>
        <p:txBody>
          <a:bodyPr wrap="square" rtlCol="0" anchor="b">
            <a:spAutoFit/>
          </a:bodyPr>
          <a:lstStyle/>
          <a:p>
            <a:r>
              <a:rPr lang="es-NI" sz="1600" b="1" spc="-15" dirty="0">
                <a:solidFill>
                  <a:schemeClr val="accent1"/>
                </a:solidFill>
                <a:latin typeface="Montserrat" pitchFamily="2" charset="77"/>
                <a:cs typeface="Poppins" pitchFamily="2" charset="77"/>
              </a:rPr>
              <a:t>Enhance operator efficiency</a:t>
            </a:r>
            <a:endParaRPr lang="en-US" sz="1600" b="1" spc="-15" dirty="0">
              <a:solidFill>
                <a:schemeClr val="accent1"/>
              </a:solidFill>
              <a:latin typeface="Montserrat" pitchFamily="2" charset="77"/>
              <a:cs typeface="Poppins" pitchFamily="2" charset="77"/>
            </a:endParaRPr>
          </a:p>
        </p:txBody>
      </p:sp>
      <p:sp>
        <p:nvSpPr>
          <p:cNvPr id="28" name="TextBox 27">
            <a:extLst>
              <a:ext uri="{FF2B5EF4-FFF2-40B4-BE49-F238E27FC236}">
                <a16:creationId xmlns:a16="http://schemas.microsoft.com/office/drawing/2014/main" id="{B147D6D3-A92A-47C6-93F1-21D104D935A1}"/>
              </a:ext>
            </a:extLst>
          </p:cNvPr>
          <p:cNvSpPr txBox="1"/>
          <p:nvPr/>
        </p:nvSpPr>
        <p:spPr>
          <a:xfrm>
            <a:off x="8186336" y="1860757"/>
            <a:ext cx="3530515" cy="765146"/>
          </a:xfrm>
          <a:prstGeom prst="rect">
            <a:avLst/>
          </a:prstGeom>
          <a:noFill/>
        </p:spPr>
        <p:txBody>
          <a:bodyPr wrap="square" rtlCol="0">
            <a:spAutoFit/>
          </a:bodyPr>
          <a:lstStyle/>
          <a:p>
            <a:pPr>
              <a:lnSpc>
                <a:spcPts val="1800"/>
              </a:lnSpc>
            </a:pPr>
            <a:r>
              <a:rPr lang="en-US" sz="1200" spc="-15" dirty="0">
                <a:latin typeface="Montserrat" pitchFamily="2" charset="77"/>
                <a:cs typeface="Poppins" pitchFamily="2" charset="77"/>
              </a:rPr>
              <a:t>Avoid alarm floods</a:t>
            </a:r>
          </a:p>
          <a:p>
            <a:pPr>
              <a:lnSpc>
                <a:spcPts val="1800"/>
              </a:lnSpc>
            </a:pPr>
            <a:r>
              <a:rPr lang="en-US" sz="1200" spc="-15" dirty="0">
                <a:latin typeface="Montserrat" pitchFamily="2" charset="77"/>
                <a:cs typeface="Poppins" pitchFamily="2" charset="77"/>
              </a:rPr>
              <a:t>Identify root causes</a:t>
            </a:r>
          </a:p>
          <a:p>
            <a:pPr>
              <a:lnSpc>
                <a:spcPts val="1800"/>
              </a:lnSpc>
            </a:pPr>
            <a:r>
              <a:rPr lang="en-US" sz="1200" spc="-15" dirty="0">
                <a:latin typeface="Montserrat" pitchFamily="2" charset="77"/>
                <a:cs typeface="Poppins" pitchFamily="2" charset="77"/>
              </a:rPr>
              <a:t>Eliminate nuisance alarms</a:t>
            </a:r>
          </a:p>
        </p:txBody>
      </p:sp>
      <p:sp>
        <p:nvSpPr>
          <p:cNvPr id="29" name="TextBox 28">
            <a:extLst>
              <a:ext uri="{FF2B5EF4-FFF2-40B4-BE49-F238E27FC236}">
                <a16:creationId xmlns:a16="http://schemas.microsoft.com/office/drawing/2014/main" id="{0786D377-ECB0-4E8C-ACFA-FC2087A822F2}"/>
              </a:ext>
            </a:extLst>
          </p:cNvPr>
          <p:cNvSpPr txBox="1"/>
          <p:nvPr/>
        </p:nvSpPr>
        <p:spPr>
          <a:xfrm>
            <a:off x="8186339" y="2929786"/>
            <a:ext cx="3530514" cy="338554"/>
          </a:xfrm>
          <a:prstGeom prst="rect">
            <a:avLst/>
          </a:prstGeom>
          <a:noFill/>
        </p:spPr>
        <p:txBody>
          <a:bodyPr wrap="square" rtlCol="0" anchor="b">
            <a:spAutoFit/>
          </a:bodyPr>
          <a:lstStyle/>
          <a:p>
            <a:r>
              <a:rPr lang="es-NI" sz="1600" b="1" spc="-15" dirty="0">
                <a:solidFill>
                  <a:schemeClr val="accent2"/>
                </a:solidFill>
                <a:latin typeface="Montserrat" pitchFamily="2" charset="77"/>
                <a:cs typeface="Poppins" pitchFamily="2" charset="77"/>
              </a:rPr>
              <a:t>Maximize profitability</a:t>
            </a:r>
            <a:endParaRPr lang="en-US" sz="1600" b="1" spc="-15" dirty="0">
              <a:solidFill>
                <a:schemeClr val="accent2"/>
              </a:solidFill>
              <a:latin typeface="Montserrat" pitchFamily="2" charset="77"/>
              <a:cs typeface="Poppins" pitchFamily="2" charset="77"/>
            </a:endParaRPr>
          </a:p>
        </p:txBody>
      </p:sp>
      <p:sp>
        <p:nvSpPr>
          <p:cNvPr id="30" name="TextBox 29">
            <a:extLst>
              <a:ext uri="{FF2B5EF4-FFF2-40B4-BE49-F238E27FC236}">
                <a16:creationId xmlns:a16="http://schemas.microsoft.com/office/drawing/2014/main" id="{E2D1B8DE-DCB2-47DD-BFA7-4D8439F7F490}"/>
              </a:ext>
            </a:extLst>
          </p:cNvPr>
          <p:cNvSpPr txBox="1"/>
          <p:nvPr/>
        </p:nvSpPr>
        <p:spPr>
          <a:xfrm>
            <a:off x="8186336" y="3203079"/>
            <a:ext cx="3530515" cy="303481"/>
          </a:xfrm>
          <a:prstGeom prst="rect">
            <a:avLst/>
          </a:prstGeom>
          <a:noFill/>
        </p:spPr>
        <p:txBody>
          <a:bodyPr wrap="square" rtlCol="0">
            <a:spAutoFit/>
          </a:bodyPr>
          <a:lstStyle/>
          <a:p>
            <a:pPr>
              <a:lnSpc>
                <a:spcPts val="1800"/>
              </a:lnSpc>
            </a:pPr>
            <a:r>
              <a:rPr lang="en-US" sz="1200" spc="-15" dirty="0">
                <a:latin typeface="Montserrat" pitchFamily="2" charset="77"/>
                <a:cs typeface="Poppins" pitchFamily="2" charset="77"/>
              </a:rPr>
              <a:t>Prevent damage to equipment</a:t>
            </a:r>
          </a:p>
        </p:txBody>
      </p:sp>
      <p:sp>
        <p:nvSpPr>
          <p:cNvPr id="31" name="TextBox 30">
            <a:extLst>
              <a:ext uri="{FF2B5EF4-FFF2-40B4-BE49-F238E27FC236}">
                <a16:creationId xmlns:a16="http://schemas.microsoft.com/office/drawing/2014/main" id="{3C5B8B29-E776-42E1-A1CC-612E6C09A814}"/>
              </a:ext>
            </a:extLst>
          </p:cNvPr>
          <p:cNvSpPr txBox="1"/>
          <p:nvPr/>
        </p:nvSpPr>
        <p:spPr>
          <a:xfrm>
            <a:off x="8186336" y="4235786"/>
            <a:ext cx="3530514" cy="338554"/>
          </a:xfrm>
          <a:prstGeom prst="rect">
            <a:avLst/>
          </a:prstGeom>
          <a:noFill/>
        </p:spPr>
        <p:txBody>
          <a:bodyPr wrap="square" rtlCol="0" anchor="b">
            <a:spAutoFit/>
          </a:bodyPr>
          <a:lstStyle/>
          <a:p>
            <a:r>
              <a:rPr lang="es-NI" sz="1600" b="1" spc="-15" dirty="0">
                <a:solidFill>
                  <a:schemeClr val="tx1">
                    <a:lumMod val="65000"/>
                    <a:lumOff val="35000"/>
                  </a:schemeClr>
                </a:solidFill>
                <a:latin typeface="Montserrat" pitchFamily="2" charset="77"/>
                <a:cs typeface="Poppins" pitchFamily="2" charset="77"/>
              </a:rPr>
              <a:t>Reduce Risk</a:t>
            </a:r>
            <a:endParaRPr lang="en-US" sz="1600" b="1" spc="-15" dirty="0">
              <a:solidFill>
                <a:schemeClr val="tx1">
                  <a:lumMod val="65000"/>
                  <a:lumOff val="35000"/>
                </a:schemeClr>
              </a:solidFill>
              <a:latin typeface="Montserrat" pitchFamily="2" charset="77"/>
              <a:cs typeface="Poppins" pitchFamily="2" charset="77"/>
            </a:endParaRPr>
          </a:p>
        </p:txBody>
      </p:sp>
      <p:sp>
        <p:nvSpPr>
          <p:cNvPr id="32" name="TextBox 31">
            <a:extLst>
              <a:ext uri="{FF2B5EF4-FFF2-40B4-BE49-F238E27FC236}">
                <a16:creationId xmlns:a16="http://schemas.microsoft.com/office/drawing/2014/main" id="{710DEAEE-F000-4952-890F-5307C068DE94}"/>
              </a:ext>
            </a:extLst>
          </p:cNvPr>
          <p:cNvSpPr txBox="1"/>
          <p:nvPr/>
        </p:nvSpPr>
        <p:spPr>
          <a:xfrm>
            <a:off x="8186336" y="4477508"/>
            <a:ext cx="3530515" cy="534313"/>
          </a:xfrm>
          <a:prstGeom prst="rect">
            <a:avLst/>
          </a:prstGeom>
          <a:noFill/>
        </p:spPr>
        <p:txBody>
          <a:bodyPr wrap="square" rtlCol="0">
            <a:spAutoFit/>
          </a:bodyPr>
          <a:lstStyle/>
          <a:p>
            <a:pPr>
              <a:lnSpc>
                <a:spcPts val="1800"/>
              </a:lnSpc>
            </a:pPr>
            <a:r>
              <a:rPr lang="en-US" sz="1200" spc="-15" dirty="0">
                <a:latin typeface="Montserrat" pitchFamily="2" charset="77"/>
                <a:cs typeface="Poppins" pitchFamily="2" charset="77"/>
              </a:rPr>
              <a:t>Injury to personnel</a:t>
            </a:r>
          </a:p>
          <a:p>
            <a:pPr>
              <a:lnSpc>
                <a:spcPts val="1800"/>
              </a:lnSpc>
            </a:pPr>
            <a:r>
              <a:rPr lang="en-US" sz="1200" spc="-15" dirty="0">
                <a:latin typeface="Montserrat" pitchFamily="2" charset="77"/>
                <a:cs typeface="Poppins" pitchFamily="2" charset="77"/>
              </a:rPr>
              <a:t>Environmental incidents</a:t>
            </a:r>
          </a:p>
        </p:txBody>
      </p:sp>
      <p:sp>
        <p:nvSpPr>
          <p:cNvPr id="35" name="TextBox 34">
            <a:extLst>
              <a:ext uri="{FF2B5EF4-FFF2-40B4-BE49-F238E27FC236}">
                <a16:creationId xmlns:a16="http://schemas.microsoft.com/office/drawing/2014/main" id="{7C81BEDD-9E5A-41AF-88B6-C612E50D4319}"/>
              </a:ext>
            </a:extLst>
          </p:cNvPr>
          <p:cNvSpPr txBox="1"/>
          <p:nvPr/>
        </p:nvSpPr>
        <p:spPr>
          <a:xfrm>
            <a:off x="1992349" y="1699957"/>
            <a:ext cx="631996" cy="630942"/>
          </a:xfrm>
          <a:prstGeom prst="rect">
            <a:avLst/>
          </a:prstGeom>
          <a:noFill/>
        </p:spPr>
        <p:txBody>
          <a:bodyPr wrap="square" rtlCol="0" anchor="ctr">
            <a:spAutoFit/>
          </a:bodyPr>
          <a:lstStyle/>
          <a:p>
            <a:pPr algn="ctr"/>
            <a:r>
              <a:rPr lang="es-NI" sz="3500" b="1" spc="-145" dirty="0">
                <a:solidFill>
                  <a:schemeClr val="bg1"/>
                </a:solidFill>
                <a:latin typeface="Montserrat" pitchFamily="2" charset="77"/>
                <a:cs typeface="Poppins" pitchFamily="2" charset="77"/>
              </a:rPr>
              <a:t>A</a:t>
            </a:r>
            <a:endParaRPr lang="en-US" sz="3500" b="1" spc="-145" dirty="0">
              <a:solidFill>
                <a:schemeClr val="bg1"/>
              </a:solidFill>
              <a:latin typeface="Montserrat" pitchFamily="2" charset="77"/>
              <a:cs typeface="Poppins" pitchFamily="2" charset="77"/>
            </a:endParaRPr>
          </a:p>
        </p:txBody>
      </p:sp>
      <p:sp>
        <p:nvSpPr>
          <p:cNvPr id="36" name="TextBox 35">
            <a:extLst>
              <a:ext uri="{FF2B5EF4-FFF2-40B4-BE49-F238E27FC236}">
                <a16:creationId xmlns:a16="http://schemas.microsoft.com/office/drawing/2014/main" id="{ECD57485-ABFA-41BD-B6CB-08EA7523C219}"/>
              </a:ext>
            </a:extLst>
          </p:cNvPr>
          <p:cNvSpPr txBox="1"/>
          <p:nvPr/>
        </p:nvSpPr>
        <p:spPr>
          <a:xfrm>
            <a:off x="3535399" y="2598768"/>
            <a:ext cx="631996" cy="630942"/>
          </a:xfrm>
          <a:prstGeom prst="rect">
            <a:avLst/>
          </a:prstGeom>
          <a:noFill/>
        </p:spPr>
        <p:txBody>
          <a:bodyPr wrap="square" rtlCol="0" anchor="ctr">
            <a:spAutoFit/>
          </a:bodyPr>
          <a:lstStyle/>
          <a:p>
            <a:pPr algn="ctr"/>
            <a:r>
              <a:rPr lang="es-NI" sz="3500" b="1" spc="-145" dirty="0">
                <a:solidFill>
                  <a:schemeClr val="bg1"/>
                </a:solidFill>
                <a:latin typeface="Montserrat" pitchFamily="2" charset="77"/>
                <a:cs typeface="Poppins" pitchFamily="2" charset="77"/>
              </a:rPr>
              <a:t>B</a:t>
            </a:r>
            <a:endParaRPr lang="en-US" sz="3500" b="1" spc="-145" dirty="0">
              <a:solidFill>
                <a:schemeClr val="bg1"/>
              </a:solidFill>
              <a:latin typeface="Montserrat" pitchFamily="2" charset="77"/>
              <a:cs typeface="Poppins" pitchFamily="2" charset="77"/>
            </a:endParaRPr>
          </a:p>
        </p:txBody>
      </p:sp>
      <p:sp>
        <p:nvSpPr>
          <p:cNvPr id="37" name="TextBox 36">
            <a:extLst>
              <a:ext uri="{FF2B5EF4-FFF2-40B4-BE49-F238E27FC236}">
                <a16:creationId xmlns:a16="http://schemas.microsoft.com/office/drawing/2014/main" id="{DA0A31E9-D776-4D45-971F-355B256888A7}"/>
              </a:ext>
            </a:extLst>
          </p:cNvPr>
          <p:cNvSpPr txBox="1"/>
          <p:nvPr/>
        </p:nvSpPr>
        <p:spPr>
          <a:xfrm>
            <a:off x="5077263" y="3495395"/>
            <a:ext cx="631996" cy="630942"/>
          </a:xfrm>
          <a:prstGeom prst="rect">
            <a:avLst/>
          </a:prstGeom>
          <a:noFill/>
        </p:spPr>
        <p:txBody>
          <a:bodyPr wrap="square" rtlCol="0" anchor="ctr">
            <a:spAutoFit/>
          </a:bodyPr>
          <a:lstStyle/>
          <a:p>
            <a:pPr algn="ctr"/>
            <a:r>
              <a:rPr lang="es-NI" sz="3500" b="1" spc="-145" dirty="0">
                <a:solidFill>
                  <a:schemeClr val="bg1"/>
                </a:solidFill>
                <a:latin typeface="Montserrat" pitchFamily="2" charset="77"/>
                <a:cs typeface="Poppins" pitchFamily="2" charset="77"/>
              </a:rPr>
              <a:t>C</a:t>
            </a:r>
            <a:endParaRPr lang="en-US" sz="3500" b="1" spc="-145" dirty="0">
              <a:solidFill>
                <a:schemeClr val="bg1"/>
              </a:solidFill>
              <a:latin typeface="Montserrat" pitchFamily="2" charset="77"/>
              <a:cs typeface="Poppins" pitchFamily="2" charset="77"/>
            </a:endParaRPr>
          </a:p>
        </p:txBody>
      </p:sp>
      <p:pic>
        <p:nvPicPr>
          <p:cNvPr id="2" name="Picture 1">
            <a:extLst>
              <a:ext uri="{FF2B5EF4-FFF2-40B4-BE49-F238E27FC236}">
                <a16:creationId xmlns:a16="http://schemas.microsoft.com/office/drawing/2014/main" id="{C0452DF1-0FE5-1886-3B39-592F77F1F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62" y="6215606"/>
            <a:ext cx="966248" cy="55552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5" name="Group 264">
            <a:extLst>
              <a:ext uri="{FF2B5EF4-FFF2-40B4-BE49-F238E27FC236}">
                <a16:creationId xmlns:a16="http://schemas.microsoft.com/office/drawing/2014/main" id="{BC8A3B11-6ADE-48BB-805A-75799A244700}"/>
              </a:ext>
            </a:extLst>
          </p:cNvPr>
          <p:cNvGrpSpPr/>
          <p:nvPr/>
        </p:nvGrpSpPr>
        <p:grpSpPr>
          <a:xfrm>
            <a:off x="584863" y="86874"/>
            <a:ext cx="10695857" cy="6591297"/>
            <a:chOff x="651190" y="-87987"/>
            <a:chExt cx="10695857" cy="6591297"/>
          </a:xfrm>
        </p:grpSpPr>
        <p:grpSp>
          <p:nvGrpSpPr>
            <p:cNvPr id="264" name="Group 263">
              <a:extLst>
                <a:ext uri="{FF2B5EF4-FFF2-40B4-BE49-F238E27FC236}">
                  <a16:creationId xmlns:a16="http://schemas.microsoft.com/office/drawing/2014/main" id="{ED28B1D7-4DC8-49F1-845D-C0380408B9D8}"/>
                </a:ext>
              </a:extLst>
            </p:cNvPr>
            <p:cNvGrpSpPr/>
            <p:nvPr/>
          </p:nvGrpSpPr>
          <p:grpSpPr>
            <a:xfrm>
              <a:off x="2035218" y="1509452"/>
              <a:ext cx="8578924" cy="4993858"/>
              <a:chOff x="2121384" y="1799012"/>
              <a:chExt cx="8578924" cy="4993858"/>
            </a:xfrm>
          </p:grpSpPr>
          <p:grpSp>
            <p:nvGrpSpPr>
              <p:cNvPr id="29" name="Group 28">
                <a:extLst>
                  <a:ext uri="{FF2B5EF4-FFF2-40B4-BE49-F238E27FC236}">
                    <a16:creationId xmlns:a16="http://schemas.microsoft.com/office/drawing/2014/main" id="{6D9F944A-B0C3-4426-9498-841805904E36}"/>
                  </a:ext>
                </a:extLst>
              </p:cNvPr>
              <p:cNvGrpSpPr/>
              <p:nvPr/>
            </p:nvGrpSpPr>
            <p:grpSpPr>
              <a:xfrm>
                <a:off x="5035333" y="1799012"/>
                <a:ext cx="2355342" cy="4721104"/>
                <a:chOff x="4716022" y="914400"/>
                <a:chExt cx="2759955" cy="5532120"/>
              </a:xfrm>
            </p:grpSpPr>
            <p:grpSp>
              <p:nvGrpSpPr>
                <p:cNvPr id="17" name="Group 16">
                  <a:extLst>
                    <a:ext uri="{FF2B5EF4-FFF2-40B4-BE49-F238E27FC236}">
                      <a16:creationId xmlns:a16="http://schemas.microsoft.com/office/drawing/2014/main" id="{E16DAA22-98F3-4E52-ABDF-F2D3CAC23335}"/>
                    </a:ext>
                  </a:extLst>
                </p:cNvPr>
                <p:cNvGrpSpPr/>
                <p:nvPr/>
              </p:nvGrpSpPr>
              <p:grpSpPr>
                <a:xfrm>
                  <a:off x="4716022" y="914400"/>
                  <a:ext cx="2759955" cy="5532120"/>
                  <a:chOff x="4980850" y="1216699"/>
                  <a:chExt cx="2464977" cy="4940859"/>
                </a:xfrm>
              </p:grpSpPr>
              <p:sp>
                <p:nvSpPr>
                  <p:cNvPr id="16" name="Rectangle 15">
                    <a:extLst>
                      <a:ext uri="{FF2B5EF4-FFF2-40B4-BE49-F238E27FC236}">
                        <a16:creationId xmlns:a16="http://schemas.microsoft.com/office/drawing/2014/main" id="{EF4044D4-32EC-415A-B866-1B7F5C6231BC}"/>
                      </a:ext>
                    </a:extLst>
                  </p:cNvPr>
                  <p:cNvSpPr/>
                  <p:nvPr/>
                </p:nvSpPr>
                <p:spPr>
                  <a:xfrm rot="2700000">
                    <a:off x="6584087" y="5043325"/>
                    <a:ext cx="142875" cy="800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81315A-D81B-4DF2-854A-D4CCC20C3290}"/>
                      </a:ext>
                    </a:extLst>
                  </p:cNvPr>
                  <p:cNvSpPr/>
                  <p:nvPr/>
                </p:nvSpPr>
                <p:spPr>
                  <a:xfrm rot="18900000">
                    <a:off x="6584088" y="4105447"/>
                    <a:ext cx="142875" cy="800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F52DC79-E53E-41BC-9C83-F5CD3F6520CF}"/>
                      </a:ext>
                    </a:extLst>
                  </p:cNvPr>
                  <p:cNvSpPr/>
                  <p:nvPr/>
                </p:nvSpPr>
                <p:spPr>
                  <a:xfrm rot="18900000">
                    <a:off x="5674845" y="3280678"/>
                    <a:ext cx="142875" cy="800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A416F8-4535-44F9-BB8A-614D9571799C}"/>
                      </a:ext>
                    </a:extLst>
                  </p:cNvPr>
                  <p:cNvSpPr/>
                  <p:nvPr/>
                </p:nvSpPr>
                <p:spPr>
                  <a:xfrm rot="2700000">
                    <a:off x="5679850" y="2406802"/>
                    <a:ext cx="142875" cy="800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E59AB6-D629-4E65-B9E3-65B73F609F4A}"/>
                      </a:ext>
                    </a:extLst>
                  </p:cNvPr>
                  <p:cNvSpPr/>
                  <p:nvPr/>
                </p:nvSpPr>
                <p:spPr>
                  <a:xfrm rot="2700000">
                    <a:off x="6603744" y="1625952"/>
                    <a:ext cx="142875" cy="800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9BDD49A-6AE1-416A-823C-C6AC1735929E}"/>
                      </a:ext>
                    </a:extLst>
                  </p:cNvPr>
                  <p:cNvGrpSpPr/>
                  <p:nvPr/>
                </p:nvGrpSpPr>
                <p:grpSpPr>
                  <a:xfrm>
                    <a:off x="4980850" y="1216699"/>
                    <a:ext cx="2464977" cy="4940859"/>
                    <a:chOff x="5250430" y="2429885"/>
                    <a:chExt cx="1708376" cy="3424310"/>
                  </a:xfrm>
                </p:grpSpPr>
                <p:sp>
                  <p:nvSpPr>
                    <p:cNvPr id="4" name="Hexagon 3">
                      <a:extLst>
                        <a:ext uri="{FF2B5EF4-FFF2-40B4-BE49-F238E27FC236}">
                          <a16:creationId xmlns:a16="http://schemas.microsoft.com/office/drawing/2014/main" id="{B007C8FD-88F1-4B5E-9616-D78FEBD2E584}"/>
                        </a:ext>
                      </a:extLst>
                    </p:cNvPr>
                    <p:cNvSpPr/>
                    <p:nvPr/>
                  </p:nvSpPr>
                  <p:spPr>
                    <a:xfrm rot="5400000">
                      <a:off x="6492132" y="2458183"/>
                      <a:ext cx="494972" cy="438376"/>
                    </a:xfrm>
                    <a:prstGeom prst="hexagon">
                      <a:avLst/>
                    </a:prstGeom>
                    <a:solidFill>
                      <a:schemeClr val="accent1"/>
                    </a:solidFill>
                    <a:ln w="28575">
                      <a:solidFill>
                        <a:schemeClr val="bg1"/>
                      </a:solid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5708BBCF-1B18-4754-93E0-A06FD6D99E3B}"/>
                        </a:ext>
                      </a:extLst>
                    </p:cNvPr>
                    <p:cNvSpPr/>
                    <p:nvPr/>
                  </p:nvSpPr>
                  <p:spPr>
                    <a:xfrm rot="5400000">
                      <a:off x="5857060" y="3026962"/>
                      <a:ext cx="494972" cy="438374"/>
                    </a:xfrm>
                    <a:prstGeom prst="hexagon">
                      <a:avLst/>
                    </a:prstGeom>
                    <a:solidFill>
                      <a:schemeClr val="accent2"/>
                    </a:solidFill>
                    <a:ln w="28575">
                      <a:solidFill>
                        <a:schemeClr val="bg1"/>
                      </a:solid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53F9DB69-0C96-463A-B759-B2979D0653A9}"/>
                        </a:ext>
                      </a:extLst>
                    </p:cNvPr>
                    <p:cNvSpPr/>
                    <p:nvPr/>
                  </p:nvSpPr>
                  <p:spPr>
                    <a:xfrm rot="5400000">
                      <a:off x="5222132" y="3595739"/>
                      <a:ext cx="494972" cy="438376"/>
                    </a:xfrm>
                    <a:prstGeom prst="hexagon">
                      <a:avLst/>
                    </a:prstGeom>
                    <a:solidFill>
                      <a:schemeClr val="accent3"/>
                    </a:solidFill>
                    <a:ln w="28575">
                      <a:solidFill>
                        <a:schemeClr val="bg1"/>
                      </a:solid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C79DFECA-2818-4DE4-AC4F-D0CC4672EB4F}"/>
                        </a:ext>
                      </a:extLst>
                    </p:cNvPr>
                    <p:cNvSpPr/>
                    <p:nvPr/>
                  </p:nvSpPr>
                  <p:spPr>
                    <a:xfrm rot="5400000">
                      <a:off x="5848514" y="4204223"/>
                      <a:ext cx="494972" cy="438376"/>
                    </a:xfrm>
                    <a:prstGeom prst="hexagon">
                      <a:avLst/>
                    </a:prstGeom>
                    <a:solidFill>
                      <a:schemeClr val="accent4"/>
                    </a:solidFill>
                    <a:ln w="28575">
                      <a:solidFill>
                        <a:schemeClr val="bg1"/>
                      </a:solid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D8DB1033-2721-44AF-9E04-9461B1EF6580}"/>
                        </a:ext>
                      </a:extLst>
                    </p:cNvPr>
                    <p:cNvSpPr/>
                    <p:nvPr/>
                  </p:nvSpPr>
                  <p:spPr>
                    <a:xfrm rot="5400000">
                      <a:off x="6474896" y="4812707"/>
                      <a:ext cx="494972" cy="438376"/>
                    </a:xfrm>
                    <a:prstGeom prst="hexagon">
                      <a:avLst/>
                    </a:prstGeom>
                    <a:solidFill>
                      <a:schemeClr val="accent5"/>
                    </a:solidFill>
                    <a:ln w="28575">
                      <a:solidFill>
                        <a:schemeClr val="bg1"/>
                      </a:solid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7FCB4A90-F63D-4B82-9E4D-07D0AFB36185}"/>
                        </a:ext>
                      </a:extLst>
                    </p:cNvPr>
                    <p:cNvSpPr/>
                    <p:nvPr/>
                  </p:nvSpPr>
                  <p:spPr>
                    <a:xfrm rot="5400000">
                      <a:off x="5857132" y="5387521"/>
                      <a:ext cx="494972" cy="438376"/>
                    </a:xfrm>
                    <a:prstGeom prst="hexagon">
                      <a:avLst/>
                    </a:prstGeom>
                    <a:solidFill>
                      <a:schemeClr val="accent6"/>
                    </a:solidFill>
                    <a:ln w="28575">
                      <a:solidFill>
                        <a:schemeClr val="bg1"/>
                      </a:solid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C0038415-9FC0-4574-8C37-D1C710B47633}"/>
                    </a:ext>
                  </a:extLst>
                </p:cNvPr>
                <p:cNvSpPr txBox="1"/>
                <p:nvPr/>
              </p:nvSpPr>
              <p:spPr>
                <a:xfrm rot="20700000" flipH="1">
                  <a:off x="6820878" y="1004892"/>
                  <a:ext cx="594067" cy="549831"/>
                </a:xfrm>
                <a:prstGeom prst="rect">
                  <a:avLst/>
                </a:prstGeom>
                <a:noFill/>
              </p:spPr>
              <p:txBody>
                <a:bodyPr wrap="square" rtlCol="0">
                  <a:spAutoFit/>
                </a:bodyPr>
                <a:lstStyle/>
                <a:p>
                  <a:pPr algn="ctr">
                    <a:lnSpc>
                      <a:spcPct val="140000"/>
                    </a:lnSpc>
                  </a:pPr>
                  <a:r>
                    <a:rPr lang="en-US" sz="2000" b="1" spc="-150" dirty="0">
                      <a:solidFill>
                        <a:schemeClr val="bg1"/>
                      </a:solidFill>
                      <a:latin typeface="Segoe UI" panose="020B0502040204020203" pitchFamily="34" charset="0"/>
                      <a:cs typeface="Segoe UI" panose="020B0502040204020203" pitchFamily="34" charset="0"/>
                    </a:rPr>
                    <a:t>01</a:t>
                  </a:r>
                </a:p>
              </p:txBody>
            </p:sp>
            <p:sp>
              <p:nvSpPr>
                <p:cNvPr id="24" name="TextBox 23">
                  <a:extLst>
                    <a:ext uri="{FF2B5EF4-FFF2-40B4-BE49-F238E27FC236}">
                      <a16:creationId xmlns:a16="http://schemas.microsoft.com/office/drawing/2014/main" id="{D307DE55-EA44-41CF-8407-5E556014E095}"/>
                    </a:ext>
                  </a:extLst>
                </p:cNvPr>
                <p:cNvSpPr txBox="1"/>
                <p:nvPr/>
              </p:nvSpPr>
              <p:spPr>
                <a:xfrm rot="20700000" flipH="1">
                  <a:off x="5781085" y="1914741"/>
                  <a:ext cx="594067" cy="549831"/>
                </a:xfrm>
                <a:prstGeom prst="rect">
                  <a:avLst/>
                </a:prstGeom>
                <a:noFill/>
              </p:spPr>
              <p:txBody>
                <a:bodyPr wrap="square" rtlCol="0">
                  <a:spAutoFit/>
                </a:bodyPr>
                <a:lstStyle/>
                <a:p>
                  <a:pPr algn="ctr">
                    <a:lnSpc>
                      <a:spcPct val="140000"/>
                    </a:lnSpc>
                  </a:pPr>
                  <a:r>
                    <a:rPr lang="en-US" sz="2000" b="1" spc="-150" dirty="0">
                      <a:solidFill>
                        <a:schemeClr val="bg1"/>
                      </a:solidFill>
                      <a:latin typeface="Segoe UI" panose="020B0502040204020203" pitchFamily="34" charset="0"/>
                      <a:cs typeface="Segoe UI" panose="020B0502040204020203" pitchFamily="34" charset="0"/>
                    </a:rPr>
                    <a:t>02</a:t>
                  </a:r>
                </a:p>
              </p:txBody>
            </p:sp>
            <p:sp>
              <p:nvSpPr>
                <p:cNvPr id="25" name="TextBox 24">
                  <a:extLst>
                    <a:ext uri="{FF2B5EF4-FFF2-40B4-BE49-F238E27FC236}">
                      <a16:creationId xmlns:a16="http://schemas.microsoft.com/office/drawing/2014/main" id="{664F314B-8CB5-4304-98EE-B1B0D135D9CC}"/>
                    </a:ext>
                  </a:extLst>
                </p:cNvPr>
                <p:cNvSpPr txBox="1"/>
                <p:nvPr/>
              </p:nvSpPr>
              <p:spPr>
                <a:xfrm rot="20700000" flipH="1">
                  <a:off x="4762750" y="2817409"/>
                  <a:ext cx="594067" cy="549831"/>
                </a:xfrm>
                <a:prstGeom prst="rect">
                  <a:avLst/>
                </a:prstGeom>
                <a:noFill/>
              </p:spPr>
              <p:txBody>
                <a:bodyPr wrap="square" rtlCol="0">
                  <a:spAutoFit/>
                </a:bodyPr>
                <a:lstStyle/>
                <a:p>
                  <a:pPr algn="ctr">
                    <a:lnSpc>
                      <a:spcPct val="140000"/>
                    </a:lnSpc>
                  </a:pPr>
                  <a:r>
                    <a:rPr lang="en-US" sz="2000" b="1" spc="-150" dirty="0">
                      <a:solidFill>
                        <a:schemeClr val="bg1"/>
                      </a:solidFill>
                      <a:latin typeface="Segoe UI" panose="020B0502040204020203" pitchFamily="34" charset="0"/>
                      <a:cs typeface="Segoe UI" panose="020B0502040204020203" pitchFamily="34" charset="0"/>
                    </a:rPr>
                    <a:t>03</a:t>
                  </a:r>
                </a:p>
              </p:txBody>
            </p:sp>
            <p:sp>
              <p:nvSpPr>
                <p:cNvPr id="26" name="TextBox 25">
                  <a:extLst>
                    <a:ext uri="{FF2B5EF4-FFF2-40B4-BE49-F238E27FC236}">
                      <a16:creationId xmlns:a16="http://schemas.microsoft.com/office/drawing/2014/main" id="{8DEDFB36-0FA0-40EA-B842-D4DFD1EB68C2}"/>
                    </a:ext>
                  </a:extLst>
                </p:cNvPr>
                <p:cNvSpPr txBox="1"/>
                <p:nvPr/>
              </p:nvSpPr>
              <p:spPr>
                <a:xfrm rot="20700000" flipH="1">
                  <a:off x="5774026" y="3816030"/>
                  <a:ext cx="594067" cy="549831"/>
                </a:xfrm>
                <a:prstGeom prst="rect">
                  <a:avLst/>
                </a:prstGeom>
                <a:noFill/>
              </p:spPr>
              <p:txBody>
                <a:bodyPr wrap="square" rtlCol="0">
                  <a:spAutoFit/>
                </a:bodyPr>
                <a:lstStyle/>
                <a:p>
                  <a:pPr algn="ctr">
                    <a:lnSpc>
                      <a:spcPct val="140000"/>
                    </a:lnSpc>
                  </a:pPr>
                  <a:r>
                    <a:rPr lang="en-US" sz="2000" b="1" spc="-150" dirty="0">
                      <a:solidFill>
                        <a:schemeClr val="bg1"/>
                      </a:solidFill>
                      <a:latin typeface="Segoe UI" panose="020B0502040204020203" pitchFamily="34" charset="0"/>
                      <a:cs typeface="Segoe UI" panose="020B0502040204020203" pitchFamily="34" charset="0"/>
                    </a:rPr>
                    <a:t>04</a:t>
                  </a:r>
                </a:p>
              </p:txBody>
            </p:sp>
            <p:sp>
              <p:nvSpPr>
                <p:cNvPr id="27" name="TextBox 26">
                  <a:extLst>
                    <a:ext uri="{FF2B5EF4-FFF2-40B4-BE49-F238E27FC236}">
                      <a16:creationId xmlns:a16="http://schemas.microsoft.com/office/drawing/2014/main" id="{3DBE3624-B64D-4C45-AE29-94289B3DB7D1}"/>
                    </a:ext>
                  </a:extLst>
                </p:cNvPr>
                <p:cNvSpPr txBox="1"/>
                <p:nvPr/>
              </p:nvSpPr>
              <p:spPr>
                <a:xfrm rot="20700000" flipH="1">
                  <a:off x="6770923" y="4786931"/>
                  <a:ext cx="594067" cy="549831"/>
                </a:xfrm>
                <a:prstGeom prst="rect">
                  <a:avLst/>
                </a:prstGeom>
                <a:noFill/>
              </p:spPr>
              <p:txBody>
                <a:bodyPr wrap="square" rtlCol="0">
                  <a:spAutoFit/>
                </a:bodyPr>
                <a:lstStyle/>
                <a:p>
                  <a:pPr algn="ctr">
                    <a:lnSpc>
                      <a:spcPct val="140000"/>
                    </a:lnSpc>
                  </a:pPr>
                  <a:r>
                    <a:rPr lang="en-US" sz="2000" b="1" spc="-150" dirty="0">
                      <a:solidFill>
                        <a:schemeClr val="bg1"/>
                      </a:solidFill>
                      <a:latin typeface="Segoe UI" panose="020B0502040204020203" pitchFamily="34" charset="0"/>
                      <a:cs typeface="Segoe UI" panose="020B0502040204020203" pitchFamily="34" charset="0"/>
                    </a:rPr>
                    <a:t>05</a:t>
                  </a:r>
                </a:p>
              </p:txBody>
            </p:sp>
            <p:sp>
              <p:nvSpPr>
                <p:cNvPr id="28" name="TextBox 27">
                  <a:extLst>
                    <a:ext uri="{FF2B5EF4-FFF2-40B4-BE49-F238E27FC236}">
                      <a16:creationId xmlns:a16="http://schemas.microsoft.com/office/drawing/2014/main" id="{10050F31-8071-4033-9324-06686866378B}"/>
                    </a:ext>
                  </a:extLst>
                </p:cNvPr>
                <p:cNvSpPr txBox="1"/>
                <p:nvPr/>
              </p:nvSpPr>
              <p:spPr>
                <a:xfrm rot="20700000" flipH="1">
                  <a:off x="5766679" y="5722923"/>
                  <a:ext cx="594067" cy="549831"/>
                </a:xfrm>
                <a:prstGeom prst="rect">
                  <a:avLst/>
                </a:prstGeom>
                <a:noFill/>
              </p:spPr>
              <p:txBody>
                <a:bodyPr wrap="square" rtlCol="0">
                  <a:spAutoFit/>
                </a:bodyPr>
                <a:lstStyle/>
                <a:p>
                  <a:pPr algn="ctr">
                    <a:lnSpc>
                      <a:spcPct val="140000"/>
                    </a:lnSpc>
                  </a:pPr>
                  <a:r>
                    <a:rPr lang="en-US" sz="2000" b="1" spc="-150" dirty="0">
                      <a:solidFill>
                        <a:schemeClr val="bg1"/>
                      </a:solidFill>
                      <a:latin typeface="Segoe UI" panose="020B0502040204020203" pitchFamily="34" charset="0"/>
                      <a:cs typeface="Segoe UI" panose="020B0502040204020203" pitchFamily="34" charset="0"/>
                    </a:rPr>
                    <a:t>06</a:t>
                  </a:r>
                </a:p>
              </p:txBody>
            </p:sp>
          </p:grpSp>
          <p:grpSp>
            <p:nvGrpSpPr>
              <p:cNvPr id="260" name="Group 259">
                <a:extLst>
                  <a:ext uri="{FF2B5EF4-FFF2-40B4-BE49-F238E27FC236}">
                    <a16:creationId xmlns:a16="http://schemas.microsoft.com/office/drawing/2014/main" id="{BF217495-CBCD-4507-B0CD-1C61D6D8C7CA}"/>
                  </a:ext>
                </a:extLst>
              </p:cNvPr>
              <p:cNvGrpSpPr/>
              <p:nvPr/>
            </p:nvGrpSpPr>
            <p:grpSpPr>
              <a:xfrm>
                <a:off x="2121384" y="1874367"/>
                <a:ext cx="3035233" cy="4918503"/>
                <a:chOff x="-2770610" y="142890"/>
                <a:chExt cx="3035233" cy="4918503"/>
              </a:xfrm>
            </p:grpSpPr>
            <p:sp>
              <p:nvSpPr>
                <p:cNvPr id="183" name="TextBox 182">
                  <a:extLst>
                    <a:ext uri="{FF2B5EF4-FFF2-40B4-BE49-F238E27FC236}">
                      <a16:creationId xmlns:a16="http://schemas.microsoft.com/office/drawing/2014/main" id="{FE9C4E7F-D91E-4D0E-82E4-0C2D37D26305}"/>
                    </a:ext>
                  </a:extLst>
                </p:cNvPr>
                <p:cNvSpPr txBox="1"/>
                <p:nvPr/>
              </p:nvSpPr>
              <p:spPr>
                <a:xfrm>
                  <a:off x="-2764735" y="671995"/>
                  <a:ext cx="2581577" cy="1107996"/>
                </a:xfrm>
                <a:prstGeom prst="rect">
                  <a:avLst/>
                </a:prstGeom>
                <a:noFill/>
              </p:spPr>
              <p:txBody>
                <a:bodyPr wrap="square" rtlCol="0">
                  <a:spAutoFit/>
                </a:bodyPr>
                <a:lstStyle/>
                <a:p>
                  <a:r>
                    <a:rPr lang="en-US" sz="1100" dirty="0">
                      <a:solidFill>
                        <a:schemeClr val="tx1">
                          <a:lumMod val="65000"/>
                          <a:lumOff val="35000"/>
                        </a:schemeClr>
                      </a:solidFill>
                      <a:latin typeface="Montserrat" panose="00000500000000000000" pitchFamily="2" charset="0"/>
                    </a:rPr>
                    <a:t>Collect different variables as primary and secondary depending on the kind of abnormal event and present the operator with collection of variables that are most important. </a:t>
                  </a:r>
                </a:p>
              </p:txBody>
            </p:sp>
            <p:sp>
              <p:nvSpPr>
                <p:cNvPr id="184" name="Rectangle 183">
                  <a:extLst>
                    <a:ext uri="{FF2B5EF4-FFF2-40B4-BE49-F238E27FC236}">
                      <a16:creationId xmlns:a16="http://schemas.microsoft.com/office/drawing/2014/main" id="{A5BB4134-BA79-4EF5-9880-339BA6C5023C}"/>
                    </a:ext>
                  </a:extLst>
                </p:cNvPr>
                <p:cNvSpPr/>
                <p:nvPr/>
              </p:nvSpPr>
              <p:spPr>
                <a:xfrm>
                  <a:off x="-2682883" y="142890"/>
                  <a:ext cx="2030867" cy="525468"/>
                </a:xfrm>
                <a:prstGeom prst="rect">
                  <a:avLst/>
                </a:prstGeom>
                <a:solidFill>
                  <a:schemeClr val="accent1"/>
                </a:solidFill>
                <a:ln>
                  <a:noFill/>
                </a:ln>
                <a:effectLst>
                  <a:outerShdw blurRad="292100" dist="50800" dir="1116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075A481B-FE18-44DA-B50C-5299B3B3C9A1}"/>
                    </a:ext>
                  </a:extLst>
                </p:cNvPr>
                <p:cNvSpPr txBox="1"/>
                <p:nvPr/>
              </p:nvSpPr>
              <p:spPr>
                <a:xfrm>
                  <a:off x="-2201762" y="181184"/>
                  <a:ext cx="1504525" cy="401520"/>
                </a:xfrm>
                <a:prstGeom prst="rect">
                  <a:avLst/>
                </a:prstGeom>
                <a:noFill/>
              </p:spPr>
              <p:txBody>
                <a:bodyPr wrap="square" rtlCol="0">
                  <a:spAutoFit/>
                </a:bodyPr>
                <a:lstStyle/>
                <a:p>
                  <a:pPr>
                    <a:lnSpc>
                      <a:spcPct val="140000"/>
                    </a:lnSpc>
                  </a:pPr>
                  <a:r>
                    <a:rPr lang="en-US" sz="1600" b="1" dirty="0">
                      <a:solidFill>
                        <a:schemeClr val="bg1"/>
                      </a:solidFill>
                      <a:latin typeface="Montserrat" panose="00000500000000000000" pitchFamily="2" charset="0"/>
                    </a:rPr>
                    <a:t>Collect Data</a:t>
                  </a:r>
                </a:p>
              </p:txBody>
            </p:sp>
            <p:grpSp>
              <p:nvGrpSpPr>
                <p:cNvPr id="186" name="Graphic 12">
                  <a:extLst>
                    <a:ext uri="{FF2B5EF4-FFF2-40B4-BE49-F238E27FC236}">
                      <a16:creationId xmlns:a16="http://schemas.microsoft.com/office/drawing/2014/main" id="{E76DA92F-E5AC-4A26-ABEC-4F5F380C9426}"/>
                    </a:ext>
                  </a:extLst>
                </p:cNvPr>
                <p:cNvGrpSpPr/>
                <p:nvPr/>
              </p:nvGrpSpPr>
              <p:grpSpPr>
                <a:xfrm>
                  <a:off x="-2430735" y="328887"/>
                  <a:ext cx="185313" cy="185313"/>
                  <a:chOff x="6640645" y="1724489"/>
                  <a:chExt cx="418905" cy="418905"/>
                </a:xfrm>
                <a:solidFill>
                  <a:schemeClr val="bg1"/>
                </a:solidFill>
              </p:grpSpPr>
              <p:sp>
                <p:nvSpPr>
                  <p:cNvPr id="246" name="Freeform: Shape 245">
                    <a:extLst>
                      <a:ext uri="{FF2B5EF4-FFF2-40B4-BE49-F238E27FC236}">
                        <a16:creationId xmlns:a16="http://schemas.microsoft.com/office/drawing/2014/main" id="{E02AC579-8A39-419D-8C95-A57A7EF72D61}"/>
                      </a:ext>
                    </a:extLst>
                  </p:cNvPr>
                  <p:cNvSpPr/>
                  <p:nvPr/>
                </p:nvSpPr>
                <p:spPr>
                  <a:xfrm>
                    <a:off x="6811107" y="1724489"/>
                    <a:ext cx="249212" cy="249212"/>
                  </a:xfrm>
                  <a:custGeom>
                    <a:avLst/>
                    <a:gdLst>
                      <a:gd name="connsiteX0" fmla="*/ 245654 w 249211"/>
                      <a:gd name="connsiteY0" fmla="*/ 176761 h 249211"/>
                      <a:gd name="connsiteX1" fmla="*/ 223446 w 249211"/>
                      <a:gd name="connsiteY1" fmla="*/ 198985 h 249211"/>
                      <a:gd name="connsiteX2" fmla="*/ 133779 w 249211"/>
                      <a:gd name="connsiteY2" fmla="*/ 211716 h 249211"/>
                      <a:gd name="connsiteX3" fmla="*/ 96250 w 249211"/>
                      <a:gd name="connsiteY3" fmla="*/ 249246 h 249211"/>
                      <a:gd name="connsiteX4" fmla="*/ 95963 w 249211"/>
                      <a:gd name="connsiteY4" fmla="*/ 248672 h 249211"/>
                      <a:gd name="connsiteX5" fmla="*/ 42358 w 249211"/>
                      <a:gd name="connsiteY5" fmla="*/ 183418 h 249211"/>
                      <a:gd name="connsiteX6" fmla="*/ 0 w 249211"/>
                      <a:gd name="connsiteY6" fmla="*/ 153020 h 249211"/>
                      <a:gd name="connsiteX7" fmla="*/ 37546 w 249211"/>
                      <a:gd name="connsiteY7" fmla="*/ 115475 h 249211"/>
                      <a:gd name="connsiteX8" fmla="*/ 50269 w 249211"/>
                      <a:gd name="connsiteY8" fmla="*/ 25816 h 249211"/>
                      <a:gd name="connsiteX9" fmla="*/ 72493 w 249211"/>
                      <a:gd name="connsiteY9" fmla="*/ 3600 h 249211"/>
                      <a:gd name="connsiteX10" fmla="*/ 89880 w 249211"/>
                      <a:gd name="connsiteY10" fmla="*/ 3600 h 249211"/>
                      <a:gd name="connsiteX11" fmla="*/ 245654 w 249211"/>
                      <a:gd name="connsiteY11" fmla="*/ 159374 h 249211"/>
                      <a:gd name="connsiteX12" fmla="*/ 245654 w 249211"/>
                      <a:gd name="connsiteY12" fmla="*/ 176761 h 24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211" h="249211">
                        <a:moveTo>
                          <a:pt x="245654" y="176761"/>
                        </a:moveTo>
                        <a:lnTo>
                          <a:pt x="223446" y="198985"/>
                        </a:lnTo>
                        <a:cubicBezTo>
                          <a:pt x="199779" y="222636"/>
                          <a:pt x="162996" y="227833"/>
                          <a:pt x="133779" y="211716"/>
                        </a:cubicBezTo>
                        <a:lnTo>
                          <a:pt x="96250" y="249246"/>
                        </a:lnTo>
                        <a:cubicBezTo>
                          <a:pt x="96151" y="249057"/>
                          <a:pt x="96061" y="248860"/>
                          <a:pt x="95963" y="248672"/>
                        </a:cubicBezTo>
                        <a:cubicBezTo>
                          <a:pt x="82073" y="220862"/>
                          <a:pt x="66849" y="207909"/>
                          <a:pt x="42358" y="183418"/>
                        </a:cubicBezTo>
                        <a:cubicBezTo>
                          <a:pt x="26907" y="167966"/>
                          <a:pt x="7916" y="156317"/>
                          <a:pt x="0" y="153020"/>
                        </a:cubicBezTo>
                        <a:lnTo>
                          <a:pt x="37546" y="115475"/>
                        </a:lnTo>
                        <a:cubicBezTo>
                          <a:pt x="21421" y="86291"/>
                          <a:pt x="26610" y="49483"/>
                          <a:pt x="50269" y="25816"/>
                        </a:cubicBezTo>
                        <a:lnTo>
                          <a:pt x="72493" y="3600"/>
                        </a:lnTo>
                        <a:cubicBezTo>
                          <a:pt x="77297" y="-1204"/>
                          <a:pt x="85084" y="-1196"/>
                          <a:pt x="89880" y="3600"/>
                        </a:cubicBezTo>
                        <a:lnTo>
                          <a:pt x="245654" y="159374"/>
                        </a:lnTo>
                        <a:cubicBezTo>
                          <a:pt x="250458" y="164177"/>
                          <a:pt x="250458" y="171965"/>
                          <a:pt x="245654" y="176761"/>
                        </a:cubicBezTo>
                        <a:close/>
                      </a:path>
                    </a:pathLst>
                  </a:custGeom>
                  <a:grpFill/>
                  <a:ln w="819" cap="flat">
                    <a:noFill/>
                    <a:prstDash val="solid"/>
                    <a:miter/>
                  </a:ln>
                </p:spPr>
                <p:txBody>
                  <a:bodyPr rtlCol="0" anchor="ctr"/>
                  <a:lstStyle/>
                  <a:p>
                    <a:endParaRPr lang="en-US">
                      <a:solidFill>
                        <a:schemeClr val="bg1"/>
                      </a:solidFill>
                    </a:endParaRPr>
                  </a:p>
                </p:txBody>
              </p:sp>
              <p:sp>
                <p:nvSpPr>
                  <p:cNvPr id="247" name="Freeform: Shape 246">
                    <a:extLst>
                      <a:ext uri="{FF2B5EF4-FFF2-40B4-BE49-F238E27FC236}">
                        <a16:creationId xmlns:a16="http://schemas.microsoft.com/office/drawing/2014/main" id="{95FC0985-A09A-4C3E-AD82-1356455501D8}"/>
                      </a:ext>
                    </a:extLst>
                  </p:cNvPr>
                  <p:cNvSpPr/>
                  <p:nvPr/>
                </p:nvSpPr>
                <p:spPr>
                  <a:xfrm>
                    <a:off x="6644861" y="2050351"/>
                    <a:ext cx="89356" cy="89356"/>
                  </a:xfrm>
                  <a:custGeom>
                    <a:avLst/>
                    <a:gdLst>
                      <a:gd name="connsiteX0" fmla="*/ 89647 w 89355"/>
                      <a:gd name="connsiteY0" fmla="*/ 17387 h 89355"/>
                      <a:gd name="connsiteX1" fmla="*/ 20999 w 89355"/>
                      <a:gd name="connsiteY1" fmla="*/ 86035 h 89355"/>
                      <a:gd name="connsiteX2" fmla="*/ 12301 w 89355"/>
                      <a:gd name="connsiteY2" fmla="*/ 89642 h 89355"/>
                      <a:gd name="connsiteX3" fmla="*/ 3603 w 89355"/>
                      <a:gd name="connsiteY3" fmla="*/ 86035 h 89355"/>
                      <a:gd name="connsiteX4" fmla="*/ 3603 w 89355"/>
                      <a:gd name="connsiteY4" fmla="*/ 68648 h 89355"/>
                      <a:gd name="connsiteX5" fmla="*/ 72259 w 89355"/>
                      <a:gd name="connsiteY5" fmla="*/ 0 h 8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55" h="89355">
                        <a:moveTo>
                          <a:pt x="89647" y="17387"/>
                        </a:moveTo>
                        <a:lnTo>
                          <a:pt x="20999" y="86035"/>
                        </a:lnTo>
                        <a:cubicBezTo>
                          <a:pt x="18597" y="88437"/>
                          <a:pt x="15449" y="89642"/>
                          <a:pt x="12301" y="89642"/>
                        </a:cubicBezTo>
                        <a:cubicBezTo>
                          <a:pt x="9153" y="89642"/>
                          <a:pt x="6005" y="88437"/>
                          <a:pt x="3603" y="86035"/>
                        </a:cubicBezTo>
                        <a:cubicBezTo>
                          <a:pt x="-1201" y="81232"/>
                          <a:pt x="-1201" y="73452"/>
                          <a:pt x="3603" y="68648"/>
                        </a:cubicBezTo>
                        <a:lnTo>
                          <a:pt x="72259" y="0"/>
                        </a:lnTo>
                        <a:close/>
                      </a:path>
                    </a:pathLst>
                  </a:custGeom>
                  <a:grpFill/>
                  <a:ln w="819" cap="flat">
                    <a:noFill/>
                    <a:prstDash val="solid"/>
                    <a:miter/>
                  </a:ln>
                </p:spPr>
                <p:txBody>
                  <a:bodyPr rtlCol="0" anchor="ctr"/>
                  <a:lstStyle/>
                  <a:p>
                    <a:endParaRPr lang="en-US">
                      <a:solidFill>
                        <a:schemeClr val="bg1"/>
                      </a:solidFill>
                    </a:endParaRPr>
                  </a:p>
                </p:txBody>
              </p:sp>
              <p:sp>
                <p:nvSpPr>
                  <p:cNvPr id="248" name="Freeform: Shape 247">
                    <a:extLst>
                      <a:ext uri="{FF2B5EF4-FFF2-40B4-BE49-F238E27FC236}">
                        <a16:creationId xmlns:a16="http://schemas.microsoft.com/office/drawing/2014/main" id="{DEBBB182-BFBB-4E30-ADBE-26CF88FB471D}"/>
                      </a:ext>
                    </a:extLst>
                  </p:cNvPr>
                  <p:cNvSpPr/>
                  <p:nvPr/>
                </p:nvSpPr>
                <p:spPr>
                  <a:xfrm>
                    <a:off x="6640645" y="1885506"/>
                    <a:ext cx="258229" cy="258229"/>
                  </a:xfrm>
                  <a:custGeom>
                    <a:avLst/>
                    <a:gdLst>
                      <a:gd name="connsiteX0" fmla="*/ 258646 w 258229"/>
                      <a:gd name="connsiteY0" fmla="*/ 159188 h 258229"/>
                      <a:gd name="connsiteX1" fmla="*/ 218911 w 258229"/>
                      <a:gd name="connsiteY1" fmla="*/ 255110 h 258229"/>
                      <a:gd name="connsiteX2" fmla="*/ 201515 w 258229"/>
                      <a:gd name="connsiteY2" fmla="*/ 255110 h 258229"/>
                      <a:gd name="connsiteX3" fmla="*/ 3597 w 258229"/>
                      <a:gd name="connsiteY3" fmla="*/ 57183 h 258229"/>
                      <a:gd name="connsiteX4" fmla="*/ 3597 w 258229"/>
                      <a:gd name="connsiteY4" fmla="*/ 39796 h 258229"/>
                      <a:gd name="connsiteX5" fmla="*/ 160059 w 258229"/>
                      <a:gd name="connsiteY5" fmla="*/ 14284 h 258229"/>
                      <a:gd name="connsiteX6" fmla="*/ 218911 w 258229"/>
                      <a:gd name="connsiteY6" fmla="*/ 63266 h 258229"/>
                      <a:gd name="connsiteX7" fmla="*/ 258646 w 258229"/>
                      <a:gd name="connsiteY7" fmla="*/ 159188 h 2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229" h="258229">
                        <a:moveTo>
                          <a:pt x="258646" y="159188"/>
                        </a:moveTo>
                        <a:cubicBezTo>
                          <a:pt x="258629" y="194751"/>
                          <a:pt x="245023" y="228980"/>
                          <a:pt x="218911" y="255110"/>
                        </a:cubicBezTo>
                        <a:cubicBezTo>
                          <a:pt x="214137" y="259884"/>
                          <a:pt x="206351" y="259928"/>
                          <a:pt x="201515" y="255110"/>
                        </a:cubicBezTo>
                        <a:lnTo>
                          <a:pt x="3597" y="57183"/>
                        </a:lnTo>
                        <a:cubicBezTo>
                          <a:pt x="-1189" y="52397"/>
                          <a:pt x="-1209" y="44602"/>
                          <a:pt x="3597" y="39796"/>
                        </a:cubicBezTo>
                        <a:cubicBezTo>
                          <a:pt x="44922" y="-1529"/>
                          <a:pt x="107799" y="-11784"/>
                          <a:pt x="160059" y="14284"/>
                        </a:cubicBezTo>
                        <a:cubicBezTo>
                          <a:pt x="183785" y="26133"/>
                          <a:pt x="194326" y="38689"/>
                          <a:pt x="218911" y="63266"/>
                        </a:cubicBezTo>
                        <a:cubicBezTo>
                          <a:pt x="244534" y="88889"/>
                          <a:pt x="258646" y="123226"/>
                          <a:pt x="258646" y="159188"/>
                        </a:cubicBezTo>
                        <a:close/>
                      </a:path>
                    </a:pathLst>
                  </a:custGeom>
                  <a:grpFill/>
                  <a:ln w="819" cap="flat">
                    <a:noFill/>
                    <a:prstDash val="solid"/>
                    <a:miter/>
                  </a:ln>
                </p:spPr>
                <p:txBody>
                  <a:bodyPr rtlCol="0" anchor="ctr"/>
                  <a:lstStyle/>
                  <a:p>
                    <a:endParaRPr lang="en-US">
                      <a:solidFill>
                        <a:schemeClr val="bg1"/>
                      </a:solidFill>
                    </a:endParaRPr>
                  </a:p>
                </p:txBody>
              </p:sp>
            </p:grpSp>
            <p:sp>
              <p:nvSpPr>
                <p:cNvPr id="191" name="TextBox 190">
                  <a:extLst>
                    <a:ext uri="{FF2B5EF4-FFF2-40B4-BE49-F238E27FC236}">
                      <a16:creationId xmlns:a16="http://schemas.microsoft.com/office/drawing/2014/main" id="{A2F9F0B6-1152-4049-9386-FDBE93A52726}"/>
                    </a:ext>
                  </a:extLst>
                </p:cNvPr>
                <p:cNvSpPr txBox="1"/>
                <p:nvPr/>
              </p:nvSpPr>
              <p:spPr>
                <a:xfrm>
                  <a:off x="-2770610" y="2372726"/>
                  <a:ext cx="2581576" cy="830997"/>
                </a:xfrm>
                <a:prstGeom prst="rect">
                  <a:avLst/>
                </a:prstGeom>
                <a:noFill/>
              </p:spPr>
              <p:txBody>
                <a:bodyPr wrap="square" rtlCol="0">
                  <a:spAutoFit/>
                </a:bodyPr>
                <a:lstStyle/>
                <a:p>
                  <a:r>
                    <a:rPr lang="en-US" sz="1200" dirty="0">
                      <a:solidFill>
                        <a:schemeClr val="tx1">
                          <a:lumMod val="65000"/>
                          <a:lumOff val="35000"/>
                        </a:schemeClr>
                      </a:solidFill>
                      <a:latin typeface="Montserrat" panose="00000500000000000000" pitchFamily="2" charset="0"/>
                    </a:rPr>
                    <a:t>The operator analyze and take actions based on his experience to bring the variable to the target region</a:t>
                  </a:r>
                </a:p>
              </p:txBody>
            </p:sp>
            <p:sp>
              <p:nvSpPr>
                <p:cNvPr id="192" name="Rectangle 191">
                  <a:extLst>
                    <a:ext uri="{FF2B5EF4-FFF2-40B4-BE49-F238E27FC236}">
                      <a16:creationId xmlns:a16="http://schemas.microsoft.com/office/drawing/2014/main" id="{E942AFCE-3DB0-4D42-9952-DBA2CEE36A4B}"/>
                    </a:ext>
                  </a:extLst>
                </p:cNvPr>
                <p:cNvSpPr/>
                <p:nvPr/>
              </p:nvSpPr>
              <p:spPr>
                <a:xfrm>
                  <a:off x="-2682883" y="1776651"/>
                  <a:ext cx="2030867" cy="525468"/>
                </a:xfrm>
                <a:prstGeom prst="rect">
                  <a:avLst/>
                </a:prstGeom>
                <a:solidFill>
                  <a:schemeClr val="accent2"/>
                </a:solidFill>
                <a:ln>
                  <a:noFill/>
                </a:ln>
                <a:effectLst>
                  <a:outerShdw blurRad="292100" dist="50800" dir="1116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a:extLst>
                    <a:ext uri="{FF2B5EF4-FFF2-40B4-BE49-F238E27FC236}">
                      <a16:creationId xmlns:a16="http://schemas.microsoft.com/office/drawing/2014/main" id="{802B4E01-1F99-4F26-8100-E7328F241DEB}"/>
                    </a:ext>
                  </a:extLst>
                </p:cNvPr>
                <p:cNvSpPr txBox="1"/>
                <p:nvPr/>
              </p:nvSpPr>
              <p:spPr>
                <a:xfrm>
                  <a:off x="-2201761" y="1814945"/>
                  <a:ext cx="1261034" cy="404983"/>
                </a:xfrm>
                <a:prstGeom prst="rect">
                  <a:avLst/>
                </a:prstGeom>
                <a:noFill/>
              </p:spPr>
              <p:txBody>
                <a:bodyPr wrap="square" rtlCol="0">
                  <a:spAutoFit/>
                </a:bodyPr>
                <a:lstStyle/>
                <a:p>
                  <a:pPr>
                    <a:lnSpc>
                      <a:spcPct val="140000"/>
                    </a:lnSpc>
                  </a:pPr>
                  <a:r>
                    <a:rPr lang="en-US" sz="1600" b="1" dirty="0">
                      <a:solidFill>
                        <a:schemeClr val="bg1"/>
                      </a:solidFill>
                      <a:latin typeface="Montserrat" panose="00000500000000000000" pitchFamily="2" charset="0"/>
                    </a:rPr>
                    <a:t>Analyze</a:t>
                  </a:r>
                </a:p>
              </p:txBody>
            </p:sp>
            <p:grpSp>
              <p:nvGrpSpPr>
                <p:cNvPr id="194" name="Graphic 39">
                  <a:extLst>
                    <a:ext uri="{FF2B5EF4-FFF2-40B4-BE49-F238E27FC236}">
                      <a16:creationId xmlns:a16="http://schemas.microsoft.com/office/drawing/2014/main" id="{F7345F26-8797-482B-A31E-344F722AB778}"/>
                    </a:ext>
                  </a:extLst>
                </p:cNvPr>
                <p:cNvGrpSpPr/>
                <p:nvPr/>
              </p:nvGrpSpPr>
              <p:grpSpPr>
                <a:xfrm>
                  <a:off x="-2450616" y="1967157"/>
                  <a:ext cx="205534" cy="205131"/>
                  <a:chOff x="5306516" y="1725739"/>
                  <a:chExt cx="419725" cy="418905"/>
                </a:xfrm>
                <a:solidFill>
                  <a:schemeClr val="bg1"/>
                </a:solidFill>
              </p:grpSpPr>
              <p:sp>
                <p:nvSpPr>
                  <p:cNvPr id="239" name="Freeform: Shape 238">
                    <a:extLst>
                      <a:ext uri="{FF2B5EF4-FFF2-40B4-BE49-F238E27FC236}">
                        <a16:creationId xmlns:a16="http://schemas.microsoft.com/office/drawing/2014/main" id="{8DD86209-7880-4A66-8183-D8ECFDEC6B19}"/>
                      </a:ext>
                    </a:extLst>
                  </p:cNvPr>
                  <p:cNvSpPr/>
                  <p:nvPr/>
                </p:nvSpPr>
                <p:spPr>
                  <a:xfrm>
                    <a:off x="5371374" y="1878195"/>
                    <a:ext cx="201665" cy="201665"/>
                  </a:xfrm>
                  <a:custGeom>
                    <a:avLst/>
                    <a:gdLst>
                      <a:gd name="connsiteX0" fmla="*/ 64620 w 201664"/>
                      <a:gd name="connsiteY0" fmla="*/ 193721 h 201664"/>
                      <a:gd name="connsiteX1" fmla="*/ 12928 w 201664"/>
                      <a:gd name="connsiteY1" fmla="*/ 202259 h 201664"/>
                      <a:gd name="connsiteX2" fmla="*/ 153 w 201664"/>
                      <a:gd name="connsiteY2" fmla="*/ 189484 h 201664"/>
                      <a:gd name="connsiteX3" fmla="*/ 8691 w 201664"/>
                      <a:gd name="connsiteY3" fmla="*/ 137793 h 201664"/>
                      <a:gd name="connsiteX4" fmla="*/ 17778 w 201664"/>
                      <a:gd name="connsiteY4" fmla="*/ 133340 h 201664"/>
                      <a:gd name="connsiteX5" fmla="*/ 28610 w 201664"/>
                      <a:gd name="connsiteY5" fmla="*/ 133738 h 201664"/>
                      <a:gd name="connsiteX6" fmla="*/ 28679 w 201664"/>
                      <a:gd name="connsiteY6" fmla="*/ 133704 h 201664"/>
                      <a:gd name="connsiteX7" fmla="*/ 197428 w 201664"/>
                      <a:gd name="connsiteY7" fmla="*/ 658 h 201664"/>
                      <a:gd name="connsiteX8" fmla="*/ 201753 w 201664"/>
                      <a:gd name="connsiteY8" fmla="*/ 4983 h 201664"/>
                      <a:gd name="connsiteX9" fmla="*/ 68270 w 201664"/>
                      <a:gd name="connsiteY9" fmla="*/ 174944 h 201664"/>
                      <a:gd name="connsiteX10" fmla="*/ 69074 w 201664"/>
                      <a:gd name="connsiteY10" fmla="*/ 184638 h 201664"/>
                      <a:gd name="connsiteX11" fmla="*/ 64620 w 201664"/>
                      <a:gd name="connsiteY11" fmla="*/ 193721 h 20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664" h="201664">
                        <a:moveTo>
                          <a:pt x="64620" y="193721"/>
                        </a:moveTo>
                        <a:lnTo>
                          <a:pt x="12928" y="202259"/>
                        </a:lnTo>
                        <a:cubicBezTo>
                          <a:pt x="5418" y="203500"/>
                          <a:pt x="-1088" y="196994"/>
                          <a:pt x="153" y="189484"/>
                        </a:cubicBezTo>
                        <a:lnTo>
                          <a:pt x="8691" y="137793"/>
                        </a:lnTo>
                        <a:cubicBezTo>
                          <a:pt x="9387" y="133581"/>
                          <a:pt x="14071" y="131223"/>
                          <a:pt x="17778" y="133340"/>
                        </a:cubicBezTo>
                        <a:cubicBezTo>
                          <a:pt x="20694" y="135004"/>
                          <a:pt x="24205" y="135677"/>
                          <a:pt x="28610" y="133738"/>
                        </a:cubicBezTo>
                        <a:cubicBezTo>
                          <a:pt x="28636" y="133730"/>
                          <a:pt x="28662" y="133721"/>
                          <a:pt x="28679" y="133704"/>
                        </a:cubicBezTo>
                        <a:cubicBezTo>
                          <a:pt x="30671" y="132878"/>
                          <a:pt x="45184" y="115919"/>
                          <a:pt x="197428" y="658"/>
                        </a:cubicBezTo>
                        <a:cubicBezTo>
                          <a:pt x="200288" y="-1506"/>
                          <a:pt x="203918" y="2124"/>
                          <a:pt x="201753" y="4983"/>
                        </a:cubicBezTo>
                        <a:cubicBezTo>
                          <a:pt x="85709" y="158230"/>
                          <a:pt x="69188" y="171910"/>
                          <a:pt x="68270" y="174944"/>
                        </a:cubicBezTo>
                        <a:cubicBezTo>
                          <a:pt x="67019" y="179006"/>
                          <a:pt x="67593" y="182034"/>
                          <a:pt x="69074" y="184638"/>
                        </a:cubicBezTo>
                        <a:cubicBezTo>
                          <a:pt x="71182" y="188348"/>
                          <a:pt x="68830" y="193026"/>
                          <a:pt x="64620" y="193721"/>
                        </a:cubicBezTo>
                        <a:close/>
                      </a:path>
                    </a:pathLst>
                  </a:custGeom>
                  <a:grpFill/>
                  <a:ln w="819"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ADD8ABEC-DC6B-46CB-B0B7-EDF238C71947}"/>
                      </a:ext>
                    </a:extLst>
                  </p:cNvPr>
                  <p:cNvSpPr/>
                  <p:nvPr/>
                </p:nvSpPr>
                <p:spPr>
                  <a:xfrm>
                    <a:off x="5306516" y="1725739"/>
                    <a:ext cx="419725" cy="418905"/>
                  </a:xfrm>
                  <a:custGeom>
                    <a:avLst/>
                    <a:gdLst>
                      <a:gd name="connsiteX0" fmla="*/ 419194 w 419725"/>
                      <a:gd name="connsiteY0" fmla="*/ 11221 h 418905"/>
                      <a:gd name="connsiteX1" fmla="*/ 272302 w 419725"/>
                      <a:gd name="connsiteY1" fmla="*/ 409937 h 418905"/>
                      <a:gd name="connsiteX2" fmla="*/ 247701 w 419725"/>
                      <a:gd name="connsiteY2" fmla="*/ 415340 h 418905"/>
                      <a:gd name="connsiteX3" fmla="*/ 171795 w 419725"/>
                      <a:gd name="connsiteY3" fmla="*/ 339435 h 418905"/>
                      <a:gd name="connsiteX4" fmla="*/ 170427 w 419725"/>
                      <a:gd name="connsiteY4" fmla="*/ 319548 h 418905"/>
                      <a:gd name="connsiteX5" fmla="*/ 333066 w 419725"/>
                      <a:gd name="connsiteY5" fmla="*/ 104712 h 418905"/>
                      <a:gd name="connsiteX6" fmla="*/ 315014 w 419725"/>
                      <a:gd name="connsiteY6" fmla="*/ 86660 h 418905"/>
                      <a:gd name="connsiteX7" fmla="*/ 100178 w 419725"/>
                      <a:gd name="connsiteY7" fmla="*/ 249300 h 418905"/>
                      <a:gd name="connsiteX8" fmla="*/ 80290 w 419725"/>
                      <a:gd name="connsiteY8" fmla="*/ 247931 h 418905"/>
                      <a:gd name="connsiteX9" fmla="*/ 4385 w 419725"/>
                      <a:gd name="connsiteY9" fmla="*/ 172025 h 418905"/>
                      <a:gd name="connsiteX10" fmla="*/ 9788 w 419725"/>
                      <a:gd name="connsiteY10" fmla="*/ 147424 h 418905"/>
                      <a:gd name="connsiteX11" fmla="*/ 408505 w 419725"/>
                      <a:gd name="connsiteY11" fmla="*/ 531 h 418905"/>
                      <a:gd name="connsiteX12" fmla="*/ 419194 w 419725"/>
                      <a:gd name="connsiteY12" fmla="*/ 11221 h 41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725" h="418905">
                        <a:moveTo>
                          <a:pt x="419194" y="11221"/>
                        </a:moveTo>
                        <a:lnTo>
                          <a:pt x="272302" y="409937"/>
                        </a:lnTo>
                        <a:cubicBezTo>
                          <a:pt x="268530" y="420175"/>
                          <a:pt x="255416" y="423056"/>
                          <a:pt x="247701" y="415340"/>
                        </a:cubicBezTo>
                        <a:lnTo>
                          <a:pt x="171795" y="339435"/>
                        </a:lnTo>
                        <a:cubicBezTo>
                          <a:pt x="166438" y="334077"/>
                          <a:pt x="165853" y="325589"/>
                          <a:pt x="170427" y="319548"/>
                        </a:cubicBezTo>
                        <a:lnTo>
                          <a:pt x="333066" y="104712"/>
                        </a:lnTo>
                        <a:cubicBezTo>
                          <a:pt x="342279" y="92379"/>
                          <a:pt x="326544" y="77987"/>
                          <a:pt x="315014" y="86660"/>
                        </a:cubicBezTo>
                        <a:lnTo>
                          <a:pt x="100178" y="249300"/>
                        </a:lnTo>
                        <a:cubicBezTo>
                          <a:pt x="94137" y="253873"/>
                          <a:pt x="85648" y="253289"/>
                          <a:pt x="80290" y="247931"/>
                        </a:cubicBezTo>
                        <a:lnTo>
                          <a:pt x="4385" y="172025"/>
                        </a:lnTo>
                        <a:cubicBezTo>
                          <a:pt x="-3331" y="164309"/>
                          <a:pt x="-450" y="151195"/>
                          <a:pt x="9788" y="147424"/>
                        </a:cubicBezTo>
                        <a:lnTo>
                          <a:pt x="408505" y="531"/>
                        </a:lnTo>
                        <a:cubicBezTo>
                          <a:pt x="415169" y="-1924"/>
                          <a:pt x="421650" y="4556"/>
                          <a:pt x="419194" y="11221"/>
                        </a:cubicBezTo>
                        <a:close/>
                      </a:path>
                    </a:pathLst>
                  </a:custGeom>
                  <a:grpFill/>
                  <a:ln w="819" cap="flat">
                    <a:noFill/>
                    <a:prstDash val="solid"/>
                    <a:miter/>
                  </a:ln>
                </p:spPr>
                <p:txBody>
                  <a:bodyPr rtlCol="0" anchor="ctr"/>
                  <a:lstStyle/>
                  <a:p>
                    <a:endParaRPr lang="en-US"/>
                  </a:p>
                </p:txBody>
              </p:sp>
            </p:grpSp>
            <p:sp>
              <p:nvSpPr>
                <p:cNvPr id="197" name="TextBox 196">
                  <a:extLst>
                    <a:ext uri="{FF2B5EF4-FFF2-40B4-BE49-F238E27FC236}">
                      <a16:creationId xmlns:a16="http://schemas.microsoft.com/office/drawing/2014/main" id="{301E8415-C314-43EB-AE2E-287C3A0F3FFE}"/>
                    </a:ext>
                  </a:extLst>
                </p:cNvPr>
                <p:cNvSpPr txBox="1"/>
                <p:nvPr/>
              </p:nvSpPr>
              <p:spPr>
                <a:xfrm>
                  <a:off x="-2770610" y="4045730"/>
                  <a:ext cx="2355342" cy="1015663"/>
                </a:xfrm>
                <a:prstGeom prst="rect">
                  <a:avLst/>
                </a:prstGeom>
                <a:noFill/>
              </p:spPr>
              <p:txBody>
                <a:bodyPr wrap="square" rtlCol="0">
                  <a:spAutoFit/>
                </a:bodyPr>
                <a:lstStyle/>
                <a:p>
                  <a:r>
                    <a:rPr lang="en-US" sz="1200" dirty="0">
                      <a:solidFill>
                        <a:schemeClr val="tx1">
                          <a:lumMod val="65000"/>
                          <a:lumOff val="35000"/>
                        </a:schemeClr>
                      </a:solidFill>
                      <a:latin typeface="Montserrat" panose="00000500000000000000" pitchFamily="2" charset="0"/>
                    </a:rPr>
                    <a:t>Eliminating the top 10 or 20 of these alarms can help reduce the alarm load significantly. Identify the changes</a:t>
                  </a:r>
                </a:p>
              </p:txBody>
            </p:sp>
            <p:sp>
              <p:nvSpPr>
                <p:cNvPr id="198" name="Rectangle 197">
                  <a:extLst>
                    <a:ext uri="{FF2B5EF4-FFF2-40B4-BE49-F238E27FC236}">
                      <a16:creationId xmlns:a16="http://schemas.microsoft.com/office/drawing/2014/main" id="{96AF623B-528C-4E19-A7C1-239D909B6BCB}"/>
                    </a:ext>
                  </a:extLst>
                </p:cNvPr>
                <p:cNvSpPr/>
                <p:nvPr/>
              </p:nvSpPr>
              <p:spPr>
                <a:xfrm>
                  <a:off x="-2682883" y="3410412"/>
                  <a:ext cx="2826221" cy="525468"/>
                </a:xfrm>
                <a:prstGeom prst="rect">
                  <a:avLst/>
                </a:prstGeom>
                <a:solidFill>
                  <a:schemeClr val="accent3"/>
                </a:solidFill>
                <a:ln>
                  <a:noFill/>
                </a:ln>
                <a:effectLst>
                  <a:outerShdw blurRad="292100" dist="50800" dir="1116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D1550818-B662-4CE9-BF63-CC664A1B295B}"/>
                    </a:ext>
                  </a:extLst>
                </p:cNvPr>
                <p:cNvSpPr txBox="1"/>
                <p:nvPr/>
              </p:nvSpPr>
              <p:spPr>
                <a:xfrm>
                  <a:off x="-2201762" y="3448706"/>
                  <a:ext cx="2466385" cy="362920"/>
                </a:xfrm>
                <a:prstGeom prst="rect">
                  <a:avLst/>
                </a:prstGeom>
                <a:noFill/>
              </p:spPr>
              <p:txBody>
                <a:bodyPr wrap="square" rtlCol="0">
                  <a:spAutoFit/>
                </a:bodyPr>
                <a:lstStyle/>
                <a:p>
                  <a:pPr>
                    <a:lnSpc>
                      <a:spcPct val="140000"/>
                    </a:lnSpc>
                  </a:pPr>
                  <a:r>
                    <a:rPr lang="en-US" sz="1400" b="1" dirty="0">
                      <a:solidFill>
                        <a:schemeClr val="bg1"/>
                      </a:solidFill>
                      <a:latin typeface="Montserrat" panose="00000500000000000000" pitchFamily="2" charset="0"/>
                    </a:rPr>
                    <a:t>Identify Enhancements</a:t>
                  </a:r>
                </a:p>
              </p:txBody>
            </p:sp>
            <p:grpSp>
              <p:nvGrpSpPr>
                <p:cNvPr id="200" name="Graphic 94">
                  <a:extLst>
                    <a:ext uri="{FF2B5EF4-FFF2-40B4-BE49-F238E27FC236}">
                      <a16:creationId xmlns:a16="http://schemas.microsoft.com/office/drawing/2014/main" id="{52A086ED-A2DC-4AC7-8399-3535B5733132}"/>
                    </a:ext>
                  </a:extLst>
                </p:cNvPr>
                <p:cNvGrpSpPr/>
                <p:nvPr/>
              </p:nvGrpSpPr>
              <p:grpSpPr>
                <a:xfrm>
                  <a:off x="-2448408" y="3555651"/>
                  <a:ext cx="247983" cy="247499"/>
                  <a:chOff x="2083633" y="256705"/>
                  <a:chExt cx="419725" cy="418905"/>
                </a:xfrm>
                <a:solidFill>
                  <a:schemeClr val="bg1"/>
                </a:solidFill>
              </p:grpSpPr>
              <p:sp>
                <p:nvSpPr>
                  <p:cNvPr id="232" name="Freeform: Shape 231">
                    <a:extLst>
                      <a:ext uri="{FF2B5EF4-FFF2-40B4-BE49-F238E27FC236}">
                        <a16:creationId xmlns:a16="http://schemas.microsoft.com/office/drawing/2014/main" id="{6C70D609-C762-41F6-97D0-C841FE2CEAD5}"/>
                      </a:ext>
                    </a:extLst>
                  </p:cNvPr>
                  <p:cNvSpPr/>
                  <p:nvPr/>
                </p:nvSpPr>
                <p:spPr>
                  <a:xfrm>
                    <a:off x="2083633" y="306563"/>
                    <a:ext cx="196746" cy="306596"/>
                  </a:xfrm>
                  <a:custGeom>
                    <a:avLst/>
                    <a:gdLst>
                      <a:gd name="connsiteX0" fmla="*/ 184933 w 196746"/>
                      <a:gd name="connsiteY0" fmla="*/ 0 h 306595"/>
                      <a:gd name="connsiteX1" fmla="*/ 0 w 196746"/>
                      <a:gd name="connsiteY1" fmla="*/ 184931 h 306595"/>
                      <a:gd name="connsiteX2" fmla="*/ 45752 w 196746"/>
                      <a:gd name="connsiteY2" fmla="*/ 306723 h 306595"/>
                      <a:gd name="connsiteX3" fmla="*/ 197230 w 196746"/>
                      <a:gd name="connsiteY3" fmla="*/ 155247 h 306595"/>
                      <a:gd name="connsiteX4" fmla="*/ 197230 w 196746"/>
                      <a:gd name="connsiteY4" fmla="*/ 12297 h 306595"/>
                      <a:gd name="connsiteX5" fmla="*/ 184933 w 196746"/>
                      <a:gd name="connsiteY5" fmla="*/ 0 h 30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746" h="306595">
                        <a:moveTo>
                          <a:pt x="184933" y="0"/>
                        </a:moveTo>
                        <a:cubicBezTo>
                          <a:pt x="82724" y="0"/>
                          <a:pt x="0" y="82706"/>
                          <a:pt x="0" y="184931"/>
                        </a:cubicBezTo>
                        <a:cubicBezTo>
                          <a:pt x="0" y="230214"/>
                          <a:pt x="16158" y="273007"/>
                          <a:pt x="45752" y="306723"/>
                        </a:cubicBezTo>
                        <a:cubicBezTo>
                          <a:pt x="46755" y="305720"/>
                          <a:pt x="195756" y="156721"/>
                          <a:pt x="197230" y="155247"/>
                        </a:cubicBezTo>
                        <a:cubicBezTo>
                          <a:pt x="197230" y="137621"/>
                          <a:pt x="197230" y="30114"/>
                          <a:pt x="197230" y="12297"/>
                        </a:cubicBezTo>
                        <a:cubicBezTo>
                          <a:pt x="197230" y="5509"/>
                          <a:pt x="191721" y="0"/>
                          <a:pt x="184933" y="0"/>
                        </a:cubicBezTo>
                        <a:close/>
                      </a:path>
                    </a:pathLst>
                  </a:custGeom>
                  <a:grpFill/>
                  <a:ln w="819"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03CD1F79-C7B9-4E58-9FE4-45984D584EAF}"/>
                      </a:ext>
                    </a:extLst>
                  </p:cNvPr>
                  <p:cNvSpPr/>
                  <p:nvPr/>
                </p:nvSpPr>
                <p:spPr>
                  <a:xfrm>
                    <a:off x="2146780" y="503848"/>
                    <a:ext cx="126245" cy="172153"/>
                  </a:xfrm>
                  <a:custGeom>
                    <a:avLst/>
                    <a:gdLst>
                      <a:gd name="connsiteX0" fmla="*/ 126819 w 126245"/>
                      <a:gd name="connsiteY0" fmla="*/ 172502 h 172152"/>
                      <a:gd name="connsiteX1" fmla="*/ 126819 w 126245"/>
                      <a:gd name="connsiteY1" fmla="*/ 0 h 172152"/>
                      <a:gd name="connsiteX2" fmla="*/ 0 w 126245"/>
                      <a:gd name="connsiteY2" fmla="*/ 126825 h 172152"/>
                      <a:gd name="connsiteX3" fmla="*/ 126819 w 126245"/>
                      <a:gd name="connsiteY3" fmla="*/ 172502 h 172152"/>
                    </a:gdLst>
                    <a:ahLst/>
                    <a:cxnLst>
                      <a:cxn ang="0">
                        <a:pos x="connsiteX0" y="connsiteY0"/>
                      </a:cxn>
                      <a:cxn ang="0">
                        <a:pos x="connsiteX1" y="connsiteY1"/>
                      </a:cxn>
                      <a:cxn ang="0">
                        <a:pos x="connsiteX2" y="connsiteY2"/>
                      </a:cxn>
                      <a:cxn ang="0">
                        <a:pos x="connsiteX3" y="connsiteY3"/>
                      </a:cxn>
                    </a:cxnLst>
                    <a:rect l="l" t="t" r="r" b="b"/>
                    <a:pathLst>
                      <a:path w="126245" h="172152">
                        <a:moveTo>
                          <a:pt x="126819" y="172502"/>
                        </a:moveTo>
                        <a:lnTo>
                          <a:pt x="126819" y="0"/>
                        </a:lnTo>
                        <a:lnTo>
                          <a:pt x="0" y="126825"/>
                        </a:lnTo>
                        <a:cubicBezTo>
                          <a:pt x="35933" y="158363"/>
                          <a:pt x="81336" y="173842"/>
                          <a:pt x="126819" y="172502"/>
                        </a:cubicBezTo>
                        <a:close/>
                      </a:path>
                    </a:pathLst>
                  </a:custGeom>
                  <a:grpFill/>
                  <a:ln w="819"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F09203BB-5556-4773-A0E2-17C46AEACF95}"/>
                      </a:ext>
                    </a:extLst>
                  </p:cNvPr>
                  <p:cNvSpPr/>
                  <p:nvPr/>
                </p:nvSpPr>
                <p:spPr>
                  <a:xfrm>
                    <a:off x="2298193" y="479197"/>
                    <a:ext cx="154938" cy="194287"/>
                  </a:xfrm>
                  <a:custGeom>
                    <a:avLst/>
                    <a:gdLst>
                      <a:gd name="connsiteX0" fmla="*/ 143010 w 154937"/>
                      <a:gd name="connsiteY0" fmla="*/ 0 h 194286"/>
                      <a:gd name="connsiteX1" fmla="*/ 57 w 154937"/>
                      <a:gd name="connsiteY1" fmla="*/ 0 h 194286"/>
                      <a:gd name="connsiteX2" fmla="*/ 0 w 154937"/>
                      <a:gd name="connsiteY2" fmla="*/ 194874 h 194286"/>
                      <a:gd name="connsiteX3" fmla="*/ 101136 w 154937"/>
                      <a:gd name="connsiteY3" fmla="*/ 143065 h 194286"/>
                      <a:gd name="connsiteX4" fmla="*/ 155306 w 154937"/>
                      <a:gd name="connsiteY4" fmla="*/ 12296 h 194286"/>
                      <a:gd name="connsiteX5" fmla="*/ 143010 w 154937"/>
                      <a:gd name="connsiteY5" fmla="*/ 0 h 1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937" h="194286">
                        <a:moveTo>
                          <a:pt x="143010" y="0"/>
                        </a:moveTo>
                        <a:lnTo>
                          <a:pt x="57" y="0"/>
                        </a:lnTo>
                        <a:lnTo>
                          <a:pt x="0" y="194874"/>
                        </a:lnTo>
                        <a:cubicBezTo>
                          <a:pt x="38000" y="188803"/>
                          <a:pt x="73231" y="170983"/>
                          <a:pt x="101136" y="143065"/>
                        </a:cubicBezTo>
                        <a:cubicBezTo>
                          <a:pt x="136066" y="108135"/>
                          <a:pt x="155306" y="61695"/>
                          <a:pt x="155306" y="12296"/>
                        </a:cubicBezTo>
                        <a:cubicBezTo>
                          <a:pt x="155306" y="5509"/>
                          <a:pt x="149798" y="0"/>
                          <a:pt x="143010" y="0"/>
                        </a:cubicBezTo>
                        <a:close/>
                      </a:path>
                    </a:pathLst>
                  </a:custGeom>
                  <a:grpFill/>
                  <a:ln w="819"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0F6F98D8-44E5-4DCF-9B0D-D9B54C0E81A7}"/>
                      </a:ext>
                    </a:extLst>
                  </p:cNvPr>
                  <p:cNvSpPr/>
                  <p:nvPr/>
                </p:nvSpPr>
                <p:spPr>
                  <a:xfrm>
                    <a:off x="2306127" y="256705"/>
                    <a:ext cx="196746" cy="196746"/>
                  </a:xfrm>
                  <a:custGeom>
                    <a:avLst/>
                    <a:gdLst>
                      <a:gd name="connsiteX0" fmla="*/ 143060 w 196746"/>
                      <a:gd name="connsiteY0" fmla="*/ 54170 h 196746"/>
                      <a:gd name="connsiteX1" fmla="*/ 12297 w 196746"/>
                      <a:gd name="connsiteY1" fmla="*/ 0 h 196746"/>
                      <a:gd name="connsiteX2" fmla="*/ 0 w 196746"/>
                      <a:gd name="connsiteY2" fmla="*/ 12297 h 196746"/>
                      <a:gd name="connsiteX3" fmla="*/ 0 w 196746"/>
                      <a:gd name="connsiteY3" fmla="*/ 184931 h 196746"/>
                      <a:gd name="connsiteX4" fmla="*/ 12297 w 196746"/>
                      <a:gd name="connsiteY4" fmla="*/ 197227 h 196746"/>
                      <a:gd name="connsiteX5" fmla="*/ 184935 w 196746"/>
                      <a:gd name="connsiteY5" fmla="*/ 197227 h 196746"/>
                      <a:gd name="connsiteX6" fmla="*/ 197231 w 196746"/>
                      <a:gd name="connsiteY6" fmla="*/ 184931 h 196746"/>
                      <a:gd name="connsiteX7" fmla="*/ 143060 w 196746"/>
                      <a:gd name="connsiteY7" fmla="*/ 54170 h 19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46" h="196746">
                        <a:moveTo>
                          <a:pt x="143060" y="54170"/>
                        </a:moveTo>
                        <a:cubicBezTo>
                          <a:pt x="108129" y="19240"/>
                          <a:pt x="61689" y="0"/>
                          <a:pt x="12297" y="0"/>
                        </a:cubicBezTo>
                        <a:cubicBezTo>
                          <a:pt x="5501" y="0"/>
                          <a:pt x="0" y="5509"/>
                          <a:pt x="0" y="12297"/>
                        </a:cubicBezTo>
                        <a:lnTo>
                          <a:pt x="0" y="184931"/>
                        </a:lnTo>
                        <a:cubicBezTo>
                          <a:pt x="0" y="191704"/>
                          <a:pt x="5479" y="197227"/>
                          <a:pt x="12297" y="197227"/>
                        </a:cubicBezTo>
                        <a:lnTo>
                          <a:pt x="184935" y="197227"/>
                        </a:lnTo>
                        <a:cubicBezTo>
                          <a:pt x="191723" y="197227"/>
                          <a:pt x="197231" y="191727"/>
                          <a:pt x="197231" y="184931"/>
                        </a:cubicBezTo>
                        <a:cubicBezTo>
                          <a:pt x="197231" y="135539"/>
                          <a:pt x="177991" y="89100"/>
                          <a:pt x="143060" y="54170"/>
                        </a:cubicBezTo>
                        <a:close/>
                      </a:path>
                    </a:pathLst>
                  </a:custGeom>
                  <a:grpFill/>
                  <a:ln w="819" cap="flat">
                    <a:noFill/>
                    <a:prstDash val="solid"/>
                    <a:miter/>
                  </a:ln>
                </p:spPr>
                <p:txBody>
                  <a:bodyPr rtlCol="0" anchor="ctr"/>
                  <a:lstStyle/>
                  <a:p>
                    <a:endParaRPr lang="en-US"/>
                  </a:p>
                </p:txBody>
              </p:sp>
            </p:grpSp>
          </p:grpSp>
          <p:grpSp>
            <p:nvGrpSpPr>
              <p:cNvPr id="261" name="Group 260">
                <a:extLst>
                  <a:ext uri="{FF2B5EF4-FFF2-40B4-BE49-F238E27FC236}">
                    <a16:creationId xmlns:a16="http://schemas.microsoft.com/office/drawing/2014/main" id="{A532C737-7EA6-464E-A366-A4F57B3116E4}"/>
                  </a:ext>
                </a:extLst>
              </p:cNvPr>
              <p:cNvGrpSpPr/>
              <p:nvPr/>
            </p:nvGrpSpPr>
            <p:grpSpPr>
              <a:xfrm>
                <a:off x="7887606" y="1874367"/>
                <a:ext cx="2812702" cy="4733837"/>
                <a:chOff x="-9455001" y="142890"/>
                <a:chExt cx="2812702" cy="4733837"/>
              </a:xfrm>
            </p:grpSpPr>
            <p:sp>
              <p:nvSpPr>
                <p:cNvPr id="209" name="TextBox 208">
                  <a:extLst>
                    <a:ext uri="{FF2B5EF4-FFF2-40B4-BE49-F238E27FC236}">
                      <a16:creationId xmlns:a16="http://schemas.microsoft.com/office/drawing/2014/main" id="{564430D1-A84A-43C3-BE35-89675FB31E7B}"/>
                    </a:ext>
                  </a:extLst>
                </p:cNvPr>
                <p:cNvSpPr txBox="1"/>
                <p:nvPr/>
              </p:nvSpPr>
              <p:spPr>
                <a:xfrm>
                  <a:off x="-9396853" y="4045730"/>
                  <a:ext cx="2355342" cy="830997"/>
                </a:xfrm>
                <a:prstGeom prst="rect">
                  <a:avLst/>
                </a:prstGeom>
                <a:noFill/>
              </p:spPr>
              <p:txBody>
                <a:bodyPr wrap="square" rtlCol="0">
                  <a:spAutoFit/>
                </a:bodyPr>
                <a:lstStyle/>
                <a:p>
                  <a:r>
                    <a:rPr lang="en-US" sz="1200" dirty="0">
                      <a:solidFill>
                        <a:schemeClr val="tx1">
                          <a:lumMod val="65000"/>
                          <a:lumOff val="35000"/>
                        </a:schemeClr>
                      </a:solidFill>
                      <a:latin typeface="Montserrat" panose="00000500000000000000" pitchFamily="2" charset="0"/>
                    </a:rPr>
                    <a:t>Verify the alarm management standard to create a safer and more productive plant</a:t>
                  </a:r>
                </a:p>
              </p:txBody>
            </p:sp>
            <p:sp>
              <p:nvSpPr>
                <p:cNvPr id="210" name="Rectangle 209">
                  <a:extLst>
                    <a:ext uri="{FF2B5EF4-FFF2-40B4-BE49-F238E27FC236}">
                      <a16:creationId xmlns:a16="http://schemas.microsoft.com/office/drawing/2014/main" id="{44750808-B983-4EA6-9FB3-55845AF032AD}"/>
                    </a:ext>
                  </a:extLst>
                </p:cNvPr>
                <p:cNvSpPr/>
                <p:nvPr/>
              </p:nvSpPr>
              <p:spPr>
                <a:xfrm>
                  <a:off x="-9367274" y="3410412"/>
                  <a:ext cx="2511988" cy="525468"/>
                </a:xfrm>
                <a:prstGeom prst="rect">
                  <a:avLst/>
                </a:prstGeom>
                <a:solidFill>
                  <a:schemeClr val="accent4"/>
                </a:solidFill>
                <a:ln>
                  <a:noFill/>
                </a:ln>
                <a:effectLst>
                  <a:outerShdw blurRad="292100" dist="50800" dir="1116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20197197-F9A0-4635-8833-3282FAA553C3}"/>
                    </a:ext>
                  </a:extLst>
                </p:cNvPr>
                <p:cNvSpPr txBox="1"/>
                <p:nvPr/>
              </p:nvSpPr>
              <p:spPr>
                <a:xfrm>
                  <a:off x="-8886152" y="3448706"/>
                  <a:ext cx="2030866" cy="404983"/>
                </a:xfrm>
                <a:prstGeom prst="rect">
                  <a:avLst/>
                </a:prstGeom>
                <a:noFill/>
              </p:spPr>
              <p:txBody>
                <a:bodyPr wrap="square" rtlCol="0">
                  <a:spAutoFit/>
                </a:bodyPr>
                <a:lstStyle/>
                <a:p>
                  <a:pPr>
                    <a:lnSpc>
                      <a:spcPct val="140000"/>
                    </a:lnSpc>
                  </a:pPr>
                  <a:r>
                    <a:rPr lang="en-US" sz="1600" b="1" dirty="0">
                      <a:solidFill>
                        <a:schemeClr val="bg1"/>
                      </a:solidFill>
                      <a:latin typeface="Montserrat" panose="00000500000000000000" pitchFamily="2" charset="0"/>
                    </a:rPr>
                    <a:t>Verify Standards</a:t>
                  </a:r>
                </a:p>
              </p:txBody>
            </p:sp>
            <p:grpSp>
              <p:nvGrpSpPr>
                <p:cNvPr id="212" name="Graphic 40">
                  <a:extLst>
                    <a:ext uri="{FF2B5EF4-FFF2-40B4-BE49-F238E27FC236}">
                      <a16:creationId xmlns:a16="http://schemas.microsoft.com/office/drawing/2014/main" id="{C4F00D64-50EE-4723-A294-5E8BA3B779D7}"/>
                    </a:ext>
                  </a:extLst>
                </p:cNvPr>
                <p:cNvGrpSpPr/>
                <p:nvPr/>
              </p:nvGrpSpPr>
              <p:grpSpPr>
                <a:xfrm>
                  <a:off x="-9099003" y="3574042"/>
                  <a:ext cx="155783" cy="214412"/>
                  <a:chOff x="4074593" y="1724490"/>
                  <a:chExt cx="304956" cy="419725"/>
                </a:xfrm>
                <a:solidFill>
                  <a:schemeClr val="bg1"/>
                </a:solidFill>
              </p:grpSpPr>
              <p:sp>
                <p:nvSpPr>
                  <p:cNvPr id="225" name="Freeform: Shape 224">
                    <a:extLst>
                      <a:ext uri="{FF2B5EF4-FFF2-40B4-BE49-F238E27FC236}">
                        <a16:creationId xmlns:a16="http://schemas.microsoft.com/office/drawing/2014/main" id="{C538955E-3D66-4076-912E-D71F7B192F64}"/>
                      </a:ext>
                    </a:extLst>
                  </p:cNvPr>
                  <p:cNvSpPr/>
                  <p:nvPr/>
                </p:nvSpPr>
                <p:spPr>
                  <a:xfrm>
                    <a:off x="4074593" y="1922056"/>
                    <a:ext cx="304956" cy="222159"/>
                  </a:xfrm>
                  <a:custGeom>
                    <a:avLst/>
                    <a:gdLst>
                      <a:gd name="connsiteX0" fmla="*/ 292971 w 304956"/>
                      <a:gd name="connsiteY0" fmla="*/ 0 h 222159"/>
                      <a:gd name="connsiteX1" fmla="*/ 12297 w 304956"/>
                      <a:gd name="connsiteY1" fmla="*/ 0 h 222159"/>
                      <a:gd name="connsiteX2" fmla="*/ 0 w 304956"/>
                      <a:gd name="connsiteY2" fmla="*/ 12297 h 222159"/>
                      <a:gd name="connsiteX3" fmla="*/ 0 w 304956"/>
                      <a:gd name="connsiteY3" fmla="*/ 141690 h 222159"/>
                      <a:gd name="connsiteX4" fmla="*/ 80477 w 304956"/>
                      <a:gd name="connsiteY4" fmla="*/ 222159 h 222159"/>
                      <a:gd name="connsiteX5" fmla="*/ 224799 w 304956"/>
                      <a:gd name="connsiteY5" fmla="*/ 222159 h 222159"/>
                      <a:gd name="connsiteX6" fmla="*/ 305268 w 304956"/>
                      <a:gd name="connsiteY6" fmla="*/ 141690 h 222159"/>
                      <a:gd name="connsiteX7" fmla="*/ 305268 w 304956"/>
                      <a:gd name="connsiteY7" fmla="*/ 12297 h 222159"/>
                      <a:gd name="connsiteX8" fmla="*/ 292971 w 304956"/>
                      <a:gd name="connsiteY8" fmla="*/ 0 h 222159"/>
                      <a:gd name="connsiteX9" fmla="*/ 171735 w 304956"/>
                      <a:gd name="connsiteY9" fmla="*/ 104275 h 222159"/>
                      <a:gd name="connsiteX10" fmla="*/ 164931 w 304956"/>
                      <a:gd name="connsiteY10" fmla="*/ 104275 h 222159"/>
                      <a:gd name="connsiteX11" fmla="*/ 164931 w 304956"/>
                      <a:gd name="connsiteY11" fmla="*/ 130180 h 222159"/>
                      <a:gd name="connsiteX12" fmla="*/ 152634 w 304956"/>
                      <a:gd name="connsiteY12" fmla="*/ 142477 h 222159"/>
                      <a:gd name="connsiteX13" fmla="*/ 140337 w 304956"/>
                      <a:gd name="connsiteY13" fmla="*/ 130180 h 222159"/>
                      <a:gd name="connsiteX14" fmla="*/ 140337 w 304956"/>
                      <a:gd name="connsiteY14" fmla="*/ 104275 h 222159"/>
                      <a:gd name="connsiteX15" fmla="*/ 133533 w 304956"/>
                      <a:gd name="connsiteY15" fmla="*/ 104275 h 222159"/>
                      <a:gd name="connsiteX16" fmla="*/ 121237 w 304956"/>
                      <a:gd name="connsiteY16" fmla="*/ 91979 h 222159"/>
                      <a:gd name="connsiteX17" fmla="*/ 133533 w 304956"/>
                      <a:gd name="connsiteY17" fmla="*/ 79682 h 222159"/>
                      <a:gd name="connsiteX18" fmla="*/ 171735 w 304956"/>
                      <a:gd name="connsiteY18" fmla="*/ 79682 h 222159"/>
                      <a:gd name="connsiteX19" fmla="*/ 184031 w 304956"/>
                      <a:gd name="connsiteY19" fmla="*/ 91979 h 222159"/>
                      <a:gd name="connsiteX20" fmla="*/ 171735 w 304956"/>
                      <a:gd name="connsiteY20" fmla="*/ 104275 h 22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956" h="222159">
                        <a:moveTo>
                          <a:pt x="292971" y="0"/>
                        </a:moveTo>
                        <a:lnTo>
                          <a:pt x="12297" y="0"/>
                        </a:lnTo>
                        <a:cubicBezTo>
                          <a:pt x="5509" y="0"/>
                          <a:pt x="0" y="5509"/>
                          <a:pt x="0" y="12297"/>
                        </a:cubicBezTo>
                        <a:lnTo>
                          <a:pt x="0" y="141690"/>
                        </a:lnTo>
                        <a:cubicBezTo>
                          <a:pt x="0" y="186056"/>
                          <a:pt x="36103" y="222159"/>
                          <a:pt x="80477" y="222159"/>
                        </a:cubicBezTo>
                        <a:lnTo>
                          <a:pt x="224799" y="222159"/>
                        </a:lnTo>
                        <a:cubicBezTo>
                          <a:pt x="269165" y="222159"/>
                          <a:pt x="305268" y="186056"/>
                          <a:pt x="305268" y="141690"/>
                        </a:cubicBezTo>
                        <a:lnTo>
                          <a:pt x="305268" y="12297"/>
                        </a:lnTo>
                        <a:cubicBezTo>
                          <a:pt x="305268" y="5509"/>
                          <a:pt x="299759" y="0"/>
                          <a:pt x="292971" y="0"/>
                        </a:cubicBezTo>
                        <a:close/>
                        <a:moveTo>
                          <a:pt x="171735" y="104275"/>
                        </a:moveTo>
                        <a:lnTo>
                          <a:pt x="164931" y="104275"/>
                        </a:lnTo>
                        <a:lnTo>
                          <a:pt x="164931" y="130180"/>
                        </a:lnTo>
                        <a:cubicBezTo>
                          <a:pt x="164931" y="136976"/>
                          <a:pt x="159422" y="142477"/>
                          <a:pt x="152634" y="142477"/>
                        </a:cubicBezTo>
                        <a:cubicBezTo>
                          <a:pt x="145846" y="142477"/>
                          <a:pt x="140337" y="136976"/>
                          <a:pt x="140337" y="130180"/>
                        </a:cubicBezTo>
                        <a:lnTo>
                          <a:pt x="140337" y="104275"/>
                        </a:lnTo>
                        <a:lnTo>
                          <a:pt x="133533" y="104275"/>
                        </a:lnTo>
                        <a:cubicBezTo>
                          <a:pt x="126737" y="104275"/>
                          <a:pt x="121237" y="98767"/>
                          <a:pt x="121237" y="91979"/>
                        </a:cubicBezTo>
                        <a:cubicBezTo>
                          <a:pt x="121237" y="85183"/>
                          <a:pt x="126737" y="79682"/>
                          <a:pt x="133533" y="79682"/>
                        </a:cubicBezTo>
                        <a:lnTo>
                          <a:pt x="171735" y="79682"/>
                        </a:lnTo>
                        <a:cubicBezTo>
                          <a:pt x="178531" y="79682"/>
                          <a:pt x="184031" y="85183"/>
                          <a:pt x="184031" y="91979"/>
                        </a:cubicBezTo>
                        <a:cubicBezTo>
                          <a:pt x="184031" y="98767"/>
                          <a:pt x="178531" y="104275"/>
                          <a:pt x="171735" y="104275"/>
                        </a:cubicBezTo>
                        <a:close/>
                      </a:path>
                    </a:pathLst>
                  </a:custGeom>
                  <a:grpFill/>
                  <a:ln w="819"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A087F049-E806-41D0-918C-3B56B509638A}"/>
                      </a:ext>
                    </a:extLst>
                  </p:cNvPr>
                  <p:cNvSpPr/>
                  <p:nvPr/>
                </p:nvSpPr>
                <p:spPr>
                  <a:xfrm>
                    <a:off x="4099186" y="1724490"/>
                    <a:ext cx="255770" cy="172973"/>
                  </a:xfrm>
                  <a:custGeom>
                    <a:avLst/>
                    <a:gdLst>
                      <a:gd name="connsiteX0" fmla="*/ 128041 w 255769"/>
                      <a:gd name="connsiteY0" fmla="*/ 0 h 172972"/>
                      <a:gd name="connsiteX1" fmla="*/ 0 w 255769"/>
                      <a:gd name="connsiteY1" fmla="*/ 128041 h 172972"/>
                      <a:gd name="connsiteX2" fmla="*/ 0 w 255769"/>
                      <a:gd name="connsiteY2" fmla="*/ 172973 h 172972"/>
                      <a:gd name="connsiteX3" fmla="*/ 24593 w 255769"/>
                      <a:gd name="connsiteY3" fmla="*/ 172973 h 172972"/>
                      <a:gd name="connsiteX4" fmla="*/ 24593 w 255769"/>
                      <a:gd name="connsiteY4" fmla="*/ 128041 h 172972"/>
                      <a:gd name="connsiteX5" fmla="*/ 128041 w 255769"/>
                      <a:gd name="connsiteY5" fmla="*/ 24593 h 172972"/>
                      <a:gd name="connsiteX6" fmla="*/ 231488 w 255769"/>
                      <a:gd name="connsiteY6" fmla="*/ 128041 h 172972"/>
                      <a:gd name="connsiteX7" fmla="*/ 231488 w 255769"/>
                      <a:gd name="connsiteY7" fmla="*/ 172973 h 172972"/>
                      <a:gd name="connsiteX8" fmla="*/ 256081 w 255769"/>
                      <a:gd name="connsiteY8" fmla="*/ 172973 h 172972"/>
                      <a:gd name="connsiteX9" fmla="*/ 256081 w 255769"/>
                      <a:gd name="connsiteY9" fmla="*/ 128041 h 172972"/>
                      <a:gd name="connsiteX10" fmla="*/ 128041 w 255769"/>
                      <a:gd name="connsiteY10" fmla="*/ 0 h 17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769" h="172972">
                        <a:moveTo>
                          <a:pt x="128041" y="0"/>
                        </a:moveTo>
                        <a:cubicBezTo>
                          <a:pt x="57442" y="0"/>
                          <a:pt x="0" y="57442"/>
                          <a:pt x="0" y="128041"/>
                        </a:cubicBezTo>
                        <a:lnTo>
                          <a:pt x="0" y="172973"/>
                        </a:lnTo>
                        <a:lnTo>
                          <a:pt x="24593" y="172973"/>
                        </a:lnTo>
                        <a:lnTo>
                          <a:pt x="24593" y="128041"/>
                        </a:lnTo>
                        <a:cubicBezTo>
                          <a:pt x="24593" y="71001"/>
                          <a:pt x="71001" y="24593"/>
                          <a:pt x="128041" y="24593"/>
                        </a:cubicBezTo>
                        <a:cubicBezTo>
                          <a:pt x="185081" y="24593"/>
                          <a:pt x="231488" y="71001"/>
                          <a:pt x="231488" y="128041"/>
                        </a:cubicBezTo>
                        <a:lnTo>
                          <a:pt x="231488" y="172973"/>
                        </a:lnTo>
                        <a:lnTo>
                          <a:pt x="256081" y="172973"/>
                        </a:lnTo>
                        <a:lnTo>
                          <a:pt x="256081" y="128041"/>
                        </a:lnTo>
                        <a:cubicBezTo>
                          <a:pt x="256081" y="57442"/>
                          <a:pt x="198640" y="0"/>
                          <a:pt x="128041" y="0"/>
                        </a:cubicBezTo>
                        <a:close/>
                      </a:path>
                    </a:pathLst>
                  </a:custGeom>
                  <a:grpFill/>
                  <a:ln w="819" cap="flat">
                    <a:noFill/>
                    <a:prstDash val="solid"/>
                    <a:miter/>
                  </a:ln>
                </p:spPr>
                <p:txBody>
                  <a:bodyPr rtlCol="0" anchor="ctr"/>
                  <a:lstStyle/>
                  <a:p>
                    <a:endParaRPr lang="en-US"/>
                  </a:p>
                </p:txBody>
              </p:sp>
            </p:grpSp>
            <p:sp>
              <p:nvSpPr>
                <p:cNvPr id="213" name="TextBox 212">
                  <a:extLst>
                    <a:ext uri="{FF2B5EF4-FFF2-40B4-BE49-F238E27FC236}">
                      <a16:creationId xmlns:a16="http://schemas.microsoft.com/office/drawing/2014/main" id="{993713BC-E81C-481C-BB57-7C2B24A2C562}"/>
                    </a:ext>
                  </a:extLst>
                </p:cNvPr>
                <p:cNvSpPr txBox="1"/>
                <p:nvPr/>
              </p:nvSpPr>
              <p:spPr>
                <a:xfrm>
                  <a:off x="-9455001" y="2411969"/>
                  <a:ext cx="2355342" cy="830997"/>
                </a:xfrm>
                <a:prstGeom prst="rect">
                  <a:avLst/>
                </a:prstGeom>
                <a:noFill/>
              </p:spPr>
              <p:txBody>
                <a:bodyPr wrap="square" rtlCol="0">
                  <a:spAutoFit/>
                </a:bodyPr>
                <a:lstStyle/>
                <a:p>
                  <a:r>
                    <a:rPr lang="en-US" sz="1200" dirty="0">
                      <a:solidFill>
                        <a:schemeClr val="tx1">
                          <a:lumMod val="65000"/>
                          <a:lumOff val="35000"/>
                        </a:schemeClr>
                      </a:solidFill>
                      <a:latin typeface="Montserrat" panose="00000500000000000000" pitchFamily="2" charset="0"/>
                    </a:rPr>
                    <a:t>During the Implementation phase, the alarms in the control system are put into operation</a:t>
                  </a:r>
                </a:p>
              </p:txBody>
            </p:sp>
            <p:sp>
              <p:nvSpPr>
                <p:cNvPr id="214" name="Rectangle 213">
                  <a:extLst>
                    <a:ext uri="{FF2B5EF4-FFF2-40B4-BE49-F238E27FC236}">
                      <a16:creationId xmlns:a16="http://schemas.microsoft.com/office/drawing/2014/main" id="{F75767A9-363B-4CE2-A457-F33964BA2640}"/>
                    </a:ext>
                  </a:extLst>
                </p:cNvPr>
                <p:cNvSpPr/>
                <p:nvPr/>
              </p:nvSpPr>
              <p:spPr>
                <a:xfrm>
                  <a:off x="-9367274" y="1776651"/>
                  <a:ext cx="2030867" cy="525468"/>
                </a:xfrm>
                <a:prstGeom prst="rect">
                  <a:avLst/>
                </a:prstGeom>
                <a:solidFill>
                  <a:schemeClr val="accent5"/>
                </a:solidFill>
                <a:ln>
                  <a:noFill/>
                </a:ln>
                <a:effectLst>
                  <a:outerShdw blurRad="292100" dist="50800" dir="1116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a:extLst>
                    <a:ext uri="{FF2B5EF4-FFF2-40B4-BE49-F238E27FC236}">
                      <a16:creationId xmlns:a16="http://schemas.microsoft.com/office/drawing/2014/main" id="{7AA1D816-90C1-49ED-9AB2-80EA11D17D23}"/>
                    </a:ext>
                  </a:extLst>
                </p:cNvPr>
                <p:cNvSpPr txBox="1"/>
                <p:nvPr/>
              </p:nvSpPr>
              <p:spPr>
                <a:xfrm>
                  <a:off x="-8886152" y="1814945"/>
                  <a:ext cx="1261034" cy="362920"/>
                </a:xfrm>
                <a:prstGeom prst="rect">
                  <a:avLst/>
                </a:prstGeom>
                <a:noFill/>
              </p:spPr>
              <p:txBody>
                <a:bodyPr wrap="square" rtlCol="0">
                  <a:spAutoFit/>
                </a:bodyPr>
                <a:lstStyle/>
                <a:p>
                  <a:pPr>
                    <a:lnSpc>
                      <a:spcPct val="140000"/>
                    </a:lnSpc>
                  </a:pPr>
                  <a:r>
                    <a:rPr lang="en-US" sz="1400" b="1" dirty="0">
                      <a:solidFill>
                        <a:schemeClr val="bg1"/>
                      </a:solidFill>
                      <a:latin typeface="Montserrat" panose="00000500000000000000" pitchFamily="2" charset="0"/>
                    </a:rPr>
                    <a:t>Implement</a:t>
                  </a:r>
                </a:p>
              </p:txBody>
            </p:sp>
            <p:grpSp>
              <p:nvGrpSpPr>
                <p:cNvPr id="216" name="Graphic 2">
                  <a:extLst>
                    <a:ext uri="{FF2B5EF4-FFF2-40B4-BE49-F238E27FC236}">
                      <a16:creationId xmlns:a16="http://schemas.microsoft.com/office/drawing/2014/main" id="{3E7C85A7-E6C3-4DB3-859F-8CE3A546CF5A}"/>
                    </a:ext>
                  </a:extLst>
                </p:cNvPr>
                <p:cNvGrpSpPr/>
                <p:nvPr/>
              </p:nvGrpSpPr>
              <p:grpSpPr>
                <a:xfrm>
                  <a:off x="-9144989" y="1951945"/>
                  <a:ext cx="224482" cy="206505"/>
                  <a:chOff x="9803562" y="1740892"/>
                  <a:chExt cx="419725" cy="386114"/>
                </a:xfrm>
                <a:solidFill>
                  <a:schemeClr val="bg1"/>
                </a:solidFill>
              </p:grpSpPr>
              <p:sp>
                <p:nvSpPr>
                  <p:cNvPr id="221" name="Freeform: Shape 220">
                    <a:extLst>
                      <a:ext uri="{FF2B5EF4-FFF2-40B4-BE49-F238E27FC236}">
                        <a16:creationId xmlns:a16="http://schemas.microsoft.com/office/drawing/2014/main" id="{7149C03B-E051-4782-A286-0BFDCD464FFF}"/>
                      </a:ext>
                    </a:extLst>
                  </p:cNvPr>
                  <p:cNvSpPr/>
                  <p:nvPr/>
                </p:nvSpPr>
                <p:spPr>
                  <a:xfrm>
                    <a:off x="9901181" y="1823910"/>
                    <a:ext cx="26233" cy="26233"/>
                  </a:xfrm>
                  <a:custGeom>
                    <a:avLst/>
                    <a:gdLst>
                      <a:gd name="connsiteX0" fmla="*/ 13461 w 26232"/>
                      <a:gd name="connsiteY0" fmla="*/ 26913 h 26232"/>
                      <a:gd name="connsiteX1" fmla="*/ 26921 w 26232"/>
                      <a:gd name="connsiteY1" fmla="*/ 13453 h 26232"/>
                      <a:gd name="connsiteX2" fmla="*/ 13461 w 26232"/>
                      <a:gd name="connsiteY2" fmla="*/ 0 h 26232"/>
                      <a:gd name="connsiteX3" fmla="*/ 0 w 26232"/>
                      <a:gd name="connsiteY3" fmla="*/ 13453 h 26232"/>
                      <a:gd name="connsiteX4" fmla="*/ 13461 w 26232"/>
                      <a:gd name="connsiteY4" fmla="*/ 26913 h 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2" h="26232">
                        <a:moveTo>
                          <a:pt x="13461" y="26913"/>
                        </a:moveTo>
                        <a:cubicBezTo>
                          <a:pt x="20880" y="26913"/>
                          <a:pt x="26921" y="20880"/>
                          <a:pt x="26921" y="13453"/>
                        </a:cubicBezTo>
                        <a:cubicBezTo>
                          <a:pt x="26921" y="6034"/>
                          <a:pt x="20880" y="0"/>
                          <a:pt x="13461" y="0"/>
                        </a:cubicBezTo>
                        <a:cubicBezTo>
                          <a:pt x="6042" y="0"/>
                          <a:pt x="0" y="6034"/>
                          <a:pt x="0" y="13453"/>
                        </a:cubicBezTo>
                        <a:cubicBezTo>
                          <a:pt x="0" y="20880"/>
                          <a:pt x="6042" y="26913"/>
                          <a:pt x="13461" y="26913"/>
                        </a:cubicBezTo>
                        <a:close/>
                      </a:path>
                    </a:pathLst>
                  </a:custGeom>
                  <a:grpFill/>
                  <a:ln w="819"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C287E7E2-082F-4D10-93F0-FF07C762A69E}"/>
                      </a:ext>
                    </a:extLst>
                  </p:cNvPr>
                  <p:cNvSpPr/>
                  <p:nvPr/>
                </p:nvSpPr>
                <p:spPr>
                  <a:xfrm>
                    <a:off x="9883252" y="1875417"/>
                    <a:ext cx="62303" cy="28692"/>
                  </a:xfrm>
                  <a:custGeom>
                    <a:avLst/>
                    <a:gdLst>
                      <a:gd name="connsiteX0" fmla="*/ 31389 w 62302"/>
                      <a:gd name="connsiteY0" fmla="*/ 0 h 28692"/>
                      <a:gd name="connsiteX1" fmla="*/ 0 w 62302"/>
                      <a:gd name="connsiteY1" fmla="*/ 28774 h 28692"/>
                      <a:gd name="connsiteX2" fmla="*/ 62778 w 62302"/>
                      <a:gd name="connsiteY2" fmla="*/ 28774 h 28692"/>
                      <a:gd name="connsiteX3" fmla="*/ 31389 w 62302"/>
                      <a:gd name="connsiteY3" fmla="*/ 0 h 28692"/>
                    </a:gdLst>
                    <a:ahLst/>
                    <a:cxnLst>
                      <a:cxn ang="0">
                        <a:pos x="connsiteX0" y="connsiteY0"/>
                      </a:cxn>
                      <a:cxn ang="0">
                        <a:pos x="connsiteX1" y="connsiteY1"/>
                      </a:cxn>
                      <a:cxn ang="0">
                        <a:pos x="connsiteX2" y="connsiteY2"/>
                      </a:cxn>
                      <a:cxn ang="0">
                        <a:pos x="connsiteX3" y="connsiteY3"/>
                      </a:cxn>
                    </a:cxnLst>
                    <a:rect l="l" t="t" r="r" b="b"/>
                    <a:pathLst>
                      <a:path w="62302" h="28692">
                        <a:moveTo>
                          <a:pt x="31389" y="0"/>
                        </a:moveTo>
                        <a:cubicBezTo>
                          <a:pt x="14936" y="0"/>
                          <a:pt x="1394" y="12674"/>
                          <a:pt x="0" y="28774"/>
                        </a:cubicBezTo>
                        <a:lnTo>
                          <a:pt x="62778" y="28774"/>
                        </a:lnTo>
                        <a:cubicBezTo>
                          <a:pt x="61385" y="12674"/>
                          <a:pt x="47842" y="0"/>
                          <a:pt x="31389" y="0"/>
                        </a:cubicBezTo>
                        <a:close/>
                      </a:path>
                    </a:pathLst>
                  </a:custGeom>
                  <a:grpFill/>
                  <a:ln w="819"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B5DD107-4394-4CEF-B97B-91D27C4A7F4F}"/>
                      </a:ext>
                    </a:extLst>
                  </p:cNvPr>
                  <p:cNvSpPr/>
                  <p:nvPr/>
                </p:nvSpPr>
                <p:spPr>
                  <a:xfrm>
                    <a:off x="9803562" y="1740892"/>
                    <a:ext cx="419725" cy="220520"/>
                  </a:xfrm>
                  <a:custGeom>
                    <a:avLst/>
                    <a:gdLst>
                      <a:gd name="connsiteX0" fmla="*/ 407428 w 419725"/>
                      <a:gd name="connsiteY0" fmla="*/ 0 h 220519"/>
                      <a:gd name="connsiteX1" fmla="*/ 12297 w 419725"/>
                      <a:gd name="connsiteY1" fmla="*/ 0 h 220519"/>
                      <a:gd name="connsiteX2" fmla="*/ 0 w 419725"/>
                      <a:gd name="connsiteY2" fmla="*/ 12297 h 220519"/>
                      <a:gd name="connsiteX3" fmla="*/ 0 w 419725"/>
                      <a:gd name="connsiteY3" fmla="*/ 220938 h 220519"/>
                      <a:gd name="connsiteX4" fmla="*/ 419725 w 419725"/>
                      <a:gd name="connsiteY4" fmla="*/ 220938 h 220519"/>
                      <a:gd name="connsiteX5" fmla="*/ 419725 w 419725"/>
                      <a:gd name="connsiteY5" fmla="*/ 12297 h 220519"/>
                      <a:gd name="connsiteX6" fmla="*/ 407428 w 419725"/>
                      <a:gd name="connsiteY6" fmla="*/ 0 h 220519"/>
                      <a:gd name="connsiteX7" fmla="*/ 167177 w 419725"/>
                      <a:gd name="connsiteY7" fmla="*/ 175596 h 220519"/>
                      <a:gd name="connsiteX8" fmla="*/ 154880 w 419725"/>
                      <a:gd name="connsiteY8" fmla="*/ 187893 h 220519"/>
                      <a:gd name="connsiteX9" fmla="*/ 67279 w 419725"/>
                      <a:gd name="connsiteY9" fmla="*/ 187893 h 220519"/>
                      <a:gd name="connsiteX10" fmla="*/ 54982 w 419725"/>
                      <a:gd name="connsiteY10" fmla="*/ 175596 h 220519"/>
                      <a:gd name="connsiteX11" fmla="*/ 54982 w 419725"/>
                      <a:gd name="connsiteY11" fmla="*/ 166029 h 220519"/>
                      <a:gd name="connsiteX12" fmla="*/ 80469 w 419725"/>
                      <a:gd name="connsiteY12" fmla="*/ 119056 h 220519"/>
                      <a:gd name="connsiteX13" fmla="*/ 73026 w 419725"/>
                      <a:gd name="connsiteY13" fmla="*/ 96471 h 220519"/>
                      <a:gd name="connsiteX14" fmla="*/ 111080 w 419725"/>
                      <a:gd name="connsiteY14" fmla="*/ 58425 h 220519"/>
                      <a:gd name="connsiteX15" fmla="*/ 149134 w 419725"/>
                      <a:gd name="connsiteY15" fmla="*/ 96471 h 220519"/>
                      <a:gd name="connsiteX16" fmla="*/ 141690 w 419725"/>
                      <a:gd name="connsiteY16" fmla="*/ 119056 h 220519"/>
                      <a:gd name="connsiteX17" fmla="*/ 167177 w 419725"/>
                      <a:gd name="connsiteY17" fmla="*/ 166029 h 220519"/>
                      <a:gd name="connsiteX18" fmla="*/ 358242 w 419725"/>
                      <a:gd name="connsiteY18" fmla="*/ 183302 h 220519"/>
                      <a:gd name="connsiteX19" fmla="*/ 247474 w 419725"/>
                      <a:gd name="connsiteY19" fmla="*/ 183302 h 220519"/>
                      <a:gd name="connsiteX20" fmla="*/ 235177 w 419725"/>
                      <a:gd name="connsiteY20" fmla="*/ 171005 h 220519"/>
                      <a:gd name="connsiteX21" fmla="*/ 247474 w 419725"/>
                      <a:gd name="connsiteY21" fmla="*/ 158709 h 220519"/>
                      <a:gd name="connsiteX22" fmla="*/ 358242 w 419725"/>
                      <a:gd name="connsiteY22" fmla="*/ 158709 h 220519"/>
                      <a:gd name="connsiteX23" fmla="*/ 370538 w 419725"/>
                      <a:gd name="connsiteY23" fmla="*/ 171005 h 220519"/>
                      <a:gd name="connsiteX24" fmla="*/ 358242 w 419725"/>
                      <a:gd name="connsiteY24" fmla="*/ 183302 h 220519"/>
                      <a:gd name="connsiteX25" fmla="*/ 358242 w 419725"/>
                      <a:gd name="connsiteY25" fmla="*/ 134115 h 220519"/>
                      <a:gd name="connsiteX26" fmla="*/ 247474 w 419725"/>
                      <a:gd name="connsiteY26" fmla="*/ 134115 h 220519"/>
                      <a:gd name="connsiteX27" fmla="*/ 235177 w 419725"/>
                      <a:gd name="connsiteY27" fmla="*/ 121819 h 220519"/>
                      <a:gd name="connsiteX28" fmla="*/ 247474 w 419725"/>
                      <a:gd name="connsiteY28" fmla="*/ 109522 h 220519"/>
                      <a:gd name="connsiteX29" fmla="*/ 358242 w 419725"/>
                      <a:gd name="connsiteY29" fmla="*/ 109522 h 220519"/>
                      <a:gd name="connsiteX30" fmla="*/ 370538 w 419725"/>
                      <a:gd name="connsiteY30" fmla="*/ 121819 h 220519"/>
                      <a:gd name="connsiteX31" fmla="*/ 358242 w 419725"/>
                      <a:gd name="connsiteY31" fmla="*/ 134115 h 220519"/>
                      <a:gd name="connsiteX32" fmla="*/ 358242 w 419725"/>
                      <a:gd name="connsiteY32" fmla="*/ 84929 h 220519"/>
                      <a:gd name="connsiteX33" fmla="*/ 247474 w 419725"/>
                      <a:gd name="connsiteY33" fmla="*/ 84929 h 220519"/>
                      <a:gd name="connsiteX34" fmla="*/ 235177 w 419725"/>
                      <a:gd name="connsiteY34" fmla="*/ 72632 h 220519"/>
                      <a:gd name="connsiteX35" fmla="*/ 247474 w 419725"/>
                      <a:gd name="connsiteY35" fmla="*/ 60335 h 220519"/>
                      <a:gd name="connsiteX36" fmla="*/ 358242 w 419725"/>
                      <a:gd name="connsiteY36" fmla="*/ 60335 h 220519"/>
                      <a:gd name="connsiteX37" fmla="*/ 370538 w 419725"/>
                      <a:gd name="connsiteY37" fmla="*/ 72632 h 220519"/>
                      <a:gd name="connsiteX38" fmla="*/ 358242 w 419725"/>
                      <a:gd name="connsiteY38" fmla="*/ 84929 h 22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9725" h="220519">
                        <a:moveTo>
                          <a:pt x="407428" y="0"/>
                        </a:moveTo>
                        <a:lnTo>
                          <a:pt x="12297" y="0"/>
                        </a:lnTo>
                        <a:cubicBezTo>
                          <a:pt x="5509" y="0"/>
                          <a:pt x="0" y="5509"/>
                          <a:pt x="0" y="12297"/>
                        </a:cubicBezTo>
                        <a:lnTo>
                          <a:pt x="0" y="220938"/>
                        </a:lnTo>
                        <a:lnTo>
                          <a:pt x="419725" y="220938"/>
                        </a:lnTo>
                        <a:lnTo>
                          <a:pt x="419725" y="12297"/>
                        </a:lnTo>
                        <a:cubicBezTo>
                          <a:pt x="419725" y="5509"/>
                          <a:pt x="414216" y="0"/>
                          <a:pt x="407428" y="0"/>
                        </a:cubicBezTo>
                        <a:close/>
                        <a:moveTo>
                          <a:pt x="167177" y="175596"/>
                        </a:moveTo>
                        <a:cubicBezTo>
                          <a:pt x="167177" y="182384"/>
                          <a:pt x="161676" y="187893"/>
                          <a:pt x="154880" y="187893"/>
                        </a:cubicBezTo>
                        <a:lnTo>
                          <a:pt x="67279" y="187893"/>
                        </a:lnTo>
                        <a:cubicBezTo>
                          <a:pt x="60483" y="187893"/>
                          <a:pt x="54982" y="182384"/>
                          <a:pt x="54982" y="175596"/>
                        </a:cubicBezTo>
                        <a:lnTo>
                          <a:pt x="54982" y="166029"/>
                        </a:lnTo>
                        <a:cubicBezTo>
                          <a:pt x="54982" y="146387"/>
                          <a:pt x="65131" y="129065"/>
                          <a:pt x="80469" y="119056"/>
                        </a:cubicBezTo>
                        <a:cubicBezTo>
                          <a:pt x="75796" y="112736"/>
                          <a:pt x="73026" y="104923"/>
                          <a:pt x="73026" y="96471"/>
                        </a:cubicBezTo>
                        <a:cubicBezTo>
                          <a:pt x="73026" y="75493"/>
                          <a:pt x="90102" y="58425"/>
                          <a:pt x="111080" y="58425"/>
                        </a:cubicBezTo>
                        <a:cubicBezTo>
                          <a:pt x="132058" y="58425"/>
                          <a:pt x="149134" y="75493"/>
                          <a:pt x="149134" y="96471"/>
                        </a:cubicBezTo>
                        <a:cubicBezTo>
                          <a:pt x="149134" y="104923"/>
                          <a:pt x="146363" y="112736"/>
                          <a:pt x="141690" y="119056"/>
                        </a:cubicBezTo>
                        <a:cubicBezTo>
                          <a:pt x="157028" y="129065"/>
                          <a:pt x="167177" y="146387"/>
                          <a:pt x="167177" y="166029"/>
                        </a:cubicBezTo>
                        <a:close/>
                        <a:moveTo>
                          <a:pt x="358242" y="183302"/>
                        </a:moveTo>
                        <a:lnTo>
                          <a:pt x="247474" y="183302"/>
                        </a:lnTo>
                        <a:cubicBezTo>
                          <a:pt x="240678" y="183302"/>
                          <a:pt x="235177" y="177793"/>
                          <a:pt x="235177" y="171005"/>
                        </a:cubicBezTo>
                        <a:cubicBezTo>
                          <a:pt x="235177" y="164209"/>
                          <a:pt x="240678" y="158709"/>
                          <a:pt x="247474" y="158709"/>
                        </a:cubicBezTo>
                        <a:lnTo>
                          <a:pt x="358242" y="158709"/>
                        </a:lnTo>
                        <a:cubicBezTo>
                          <a:pt x="365030" y="158709"/>
                          <a:pt x="370538" y="164209"/>
                          <a:pt x="370538" y="171005"/>
                        </a:cubicBezTo>
                        <a:cubicBezTo>
                          <a:pt x="370538" y="177793"/>
                          <a:pt x="365030" y="183302"/>
                          <a:pt x="358242" y="183302"/>
                        </a:cubicBezTo>
                        <a:close/>
                        <a:moveTo>
                          <a:pt x="358242" y="134115"/>
                        </a:moveTo>
                        <a:lnTo>
                          <a:pt x="247474" y="134115"/>
                        </a:lnTo>
                        <a:cubicBezTo>
                          <a:pt x="240678" y="134115"/>
                          <a:pt x="235177" y="128606"/>
                          <a:pt x="235177" y="121819"/>
                        </a:cubicBezTo>
                        <a:cubicBezTo>
                          <a:pt x="235177" y="115023"/>
                          <a:pt x="240678" y="109522"/>
                          <a:pt x="247474" y="109522"/>
                        </a:cubicBezTo>
                        <a:lnTo>
                          <a:pt x="358242" y="109522"/>
                        </a:lnTo>
                        <a:cubicBezTo>
                          <a:pt x="365030" y="109522"/>
                          <a:pt x="370538" y="115023"/>
                          <a:pt x="370538" y="121819"/>
                        </a:cubicBezTo>
                        <a:cubicBezTo>
                          <a:pt x="370538" y="128606"/>
                          <a:pt x="365030" y="134115"/>
                          <a:pt x="358242" y="134115"/>
                        </a:cubicBezTo>
                        <a:close/>
                        <a:moveTo>
                          <a:pt x="358242" y="84929"/>
                        </a:moveTo>
                        <a:lnTo>
                          <a:pt x="247474" y="84929"/>
                        </a:lnTo>
                        <a:cubicBezTo>
                          <a:pt x="240678" y="84929"/>
                          <a:pt x="235177" y="79420"/>
                          <a:pt x="235177" y="72632"/>
                        </a:cubicBezTo>
                        <a:cubicBezTo>
                          <a:pt x="235177" y="65836"/>
                          <a:pt x="240678" y="60335"/>
                          <a:pt x="247474" y="60335"/>
                        </a:cubicBezTo>
                        <a:lnTo>
                          <a:pt x="358242" y="60335"/>
                        </a:lnTo>
                        <a:cubicBezTo>
                          <a:pt x="365030" y="60335"/>
                          <a:pt x="370538" y="65836"/>
                          <a:pt x="370538" y="72632"/>
                        </a:cubicBezTo>
                        <a:cubicBezTo>
                          <a:pt x="370538" y="79420"/>
                          <a:pt x="365030" y="84929"/>
                          <a:pt x="358242" y="84929"/>
                        </a:cubicBezTo>
                        <a:close/>
                      </a:path>
                    </a:pathLst>
                  </a:custGeom>
                  <a:grpFill/>
                  <a:ln w="819"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55509D0-1A65-4ADA-A318-6607D19062E7}"/>
                      </a:ext>
                    </a:extLst>
                  </p:cNvPr>
                  <p:cNvSpPr/>
                  <p:nvPr/>
                </p:nvSpPr>
                <p:spPr>
                  <a:xfrm>
                    <a:off x="9803562" y="1986423"/>
                    <a:ext cx="419725" cy="141001"/>
                  </a:xfrm>
                  <a:custGeom>
                    <a:avLst/>
                    <a:gdLst>
                      <a:gd name="connsiteX0" fmla="*/ 0 w 419725"/>
                      <a:gd name="connsiteY0" fmla="*/ 30717 h 141001"/>
                      <a:gd name="connsiteX1" fmla="*/ 12297 w 419725"/>
                      <a:gd name="connsiteY1" fmla="*/ 43014 h 141001"/>
                      <a:gd name="connsiteX2" fmla="*/ 180019 w 419725"/>
                      <a:gd name="connsiteY2" fmla="*/ 43014 h 141001"/>
                      <a:gd name="connsiteX3" fmla="*/ 180019 w 419725"/>
                      <a:gd name="connsiteY3" fmla="*/ 92200 h 141001"/>
                      <a:gd name="connsiteX4" fmla="*/ 156331 w 419725"/>
                      <a:gd name="connsiteY4" fmla="*/ 92200 h 141001"/>
                      <a:gd name="connsiteX5" fmla="*/ 115039 w 419725"/>
                      <a:gd name="connsiteY5" fmla="*/ 133500 h 141001"/>
                      <a:gd name="connsiteX6" fmla="*/ 117351 w 419725"/>
                      <a:gd name="connsiteY6" fmla="*/ 139075 h 141001"/>
                      <a:gd name="connsiteX7" fmla="*/ 122925 w 419725"/>
                      <a:gd name="connsiteY7" fmla="*/ 141387 h 141001"/>
                      <a:gd name="connsiteX8" fmla="*/ 296800 w 419725"/>
                      <a:gd name="connsiteY8" fmla="*/ 141387 h 141001"/>
                      <a:gd name="connsiteX9" fmla="*/ 304686 w 419725"/>
                      <a:gd name="connsiteY9" fmla="*/ 133500 h 141001"/>
                      <a:gd name="connsiteX10" fmla="*/ 292594 w 419725"/>
                      <a:gd name="connsiteY10" fmla="*/ 104292 h 141001"/>
                      <a:gd name="connsiteX11" fmla="*/ 263394 w 419725"/>
                      <a:gd name="connsiteY11" fmla="*/ 92200 h 141001"/>
                      <a:gd name="connsiteX12" fmla="*/ 239706 w 419725"/>
                      <a:gd name="connsiteY12" fmla="*/ 92200 h 141001"/>
                      <a:gd name="connsiteX13" fmla="*/ 239706 w 419725"/>
                      <a:gd name="connsiteY13" fmla="*/ 43014 h 141001"/>
                      <a:gd name="connsiteX14" fmla="*/ 407428 w 419725"/>
                      <a:gd name="connsiteY14" fmla="*/ 43014 h 141001"/>
                      <a:gd name="connsiteX15" fmla="*/ 419725 w 419725"/>
                      <a:gd name="connsiteY15" fmla="*/ 30717 h 141001"/>
                      <a:gd name="connsiteX16" fmla="*/ 419725 w 419725"/>
                      <a:gd name="connsiteY16" fmla="*/ 0 h 141001"/>
                      <a:gd name="connsiteX17" fmla="*/ 0 w 419725"/>
                      <a:gd name="connsiteY17" fmla="*/ 0 h 14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9725" h="141001">
                        <a:moveTo>
                          <a:pt x="0" y="30717"/>
                        </a:moveTo>
                        <a:cubicBezTo>
                          <a:pt x="0" y="37505"/>
                          <a:pt x="5509" y="43014"/>
                          <a:pt x="12297" y="43014"/>
                        </a:cubicBezTo>
                        <a:lnTo>
                          <a:pt x="180019" y="43014"/>
                        </a:lnTo>
                        <a:lnTo>
                          <a:pt x="180019" y="92200"/>
                        </a:lnTo>
                        <a:lnTo>
                          <a:pt x="156331" y="92200"/>
                        </a:lnTo>
                        <a:cubicBezTo>
                          <a:pt x="133525" y="92200"/>
                          <a:pt x="115039" y="110686"/>
                          <a:pt x="115039" y="133500"/>
                        </a:cubicBezTo>
                        <a:cubicBezTo>
                          <a:pt x="115039" y="135681"/>
                          <a:pt x="115924" y="137648"/>
                          <a:pt x="117351" y="139075"/>
                        </a:cubicBezTo>
                        <a:cubicBezTo>
                          <a:pt x="118777" y="140501"/>
                          <a:pt x="120753" y="141387"/>
                          <a:pt x="122925" y="141387"/>
                        </a:cubicBezTo>
                        <a:lnTo>
                          <a:pt x="296800" y="141387"/>
                        </a:lnTo>
                        <a:cubicBezTo>
                          <a:pt x="301153" y="141387"/>
                          <a:pt x="304686" y="137853"/>
                          <a:pt x="304686" y="133500"/>
                        </a:cubicBezTo>
                        <a:cubicBezTo>
                          <a:pt x="304686" y="122089"/>
                          <a:pt x="300062" y="111768"/>
                          <a:pt x="292594" y="104292"/>
                        </a:cubicBezTo>
                        <a:cubicBezTo>
                          <a:pt x="285118" y="96824"/>
                          <a:pt x="274797" y="92200"/>
                          <a:pt x="263394" y="92200"/>
                        </a:cubicBezTo>
                        <a:lnTo>
                          <a:pt x="239706" y="92200"/>
                        </a:lnTo>
                        <a:lnTo>
                          <a:pt x="239706" y="43014"/>
                        </a:lnTo>
                        <a:lnTo>
                          <a:pt x="407428" y="43014"/>
                        </a:lnTo>
                        <a:cubicBezTo>
                          <a:pt x="414216" y="43014"/>
                          <a:pt x="419725" y="37505"/>
                          <a:pt x="419725" y="30717"/>
                        </a:cubicBezTo>
                        <a:lnTo>
                          <a:pt x="419725" y="0"/>
                        </a:lnTo>
                        <a:lnTo>
                          <a:pt x="0" y="0"/>
                        </a:lnTo>
                        <a:close/>
                      </a:path>
                    </a:pathLst>
                  </a:custGeom>
                  <a:grpFill/>
                  <a:ln w="819" cap="flat">
                    <a:noFill/>
                    <a:prstDash val="solid"/>
                    <a:miter/>
                  </a:ln>
                </p:spPr>
                <p:txBody>
                  <a:bodyPr rtlCol="0" anchor="ctr"/>
                  <a:lstStyle/>
                  <a:p>
                    <a:endParaRPr lang="en-US"/>
                  </a:p>
                </p:txBody>
              </p:sp>
            </p:grpSp>
            <p:sp>
              <p:nvSpPr>
                <p:cNvPr id="217" name="TextBox 216">
                  <a:extLst>
                    <a:ext uri="{FF2B5EF4-FFF2-40B4-BE49-F238E27FC236}">
                      <a16:creationId xmlns:a16="http://schemas.microsoft.com/office/drawing/2014/main" id="{2A866B9F-4E98-49E4-97A8-8E8C03F35858}"/>
                    </a:ext>
                  </a:extLst>
                </p:cNvPr>
                <p:cNvSpPr txBox="1"/>
                <p:nvPr/>
              </p:nvSpPr>
              <p:spPr>
                <a:xfrm>
                  <a:off x="-9455001" y="711758"/>
                  <a:ext cx="2812701" cy="1015663"/>
                </a:xfrm>
                <a:prstGeom prst="rect">
                  <a:avLst/>
                </a:prstGeom>
                <a:noFill/>
              </p:spPr>
              <p:txBody>
                <a:bodyPr wrap="square" rtlCol="0">
                  <a:spAutoFit/>
                </a:bodyPr>
                <a:lstStyle/>
                <a:p>
                  <a:r>
                    <a:rPr lang="en-US" sz="1200" dirty="0">
                      <a:solidFill>
                        <a:schemeClr val="tx1">
                          <a:lumMod val="65000"/>
                          <a:lumOff val="35000"/>
                        </a:schemeClr>
                      </a:solidFill>
                      <a:latin typeface="Montserrat" panose="00000500000000000000" pitchFamily="2" charset="0"/>
                    </a:rPr>
                    <a:t>Even the most well-designed alarm system may not prevent problems if there is not strict control over access to configuration changes</a:t>
                  </a:r>
                </a:p>
              </p:txBody>
            </p:sp>
            <p:sp>
              <p:nvSpPr>
                <p:cNvPr id="218" name="Rectangle 217">
                  <a:extLst>
                    <a:ext uri="{FF2B5EF4-FFF2-40B4-BE49-F238E27FC236}">
                      <a16:creationId xmlns:a16="http://schemas.microsoft.com/office/drawing/2014/main" id="{43CC62EB-CDEC-4829-B508-EDFF0DC9B9A0}"/>
                    </a:ext>
                  </a:extLst>
                </p:cNvPr>
                <p:cNvSpPr/>
                <p:nvPr/>
              </p:nvSpPr>
              <p:spPr>
                <a:xfrm>
                  <a:off x="-9367275" y="142890"/>
                  <a:ext cx="2724975" cy="525468"/>
                </a:xfrm>
                <a:prstGeom prst="rect">
                  <a:avLst/>
                </a:prstGeom>
                <a:solidFill>
                  <a:schemeClr val="accent6"/>
                </a:solidFill>
                <a:ln>
                  <a:noFill/>
                </a:ln>
                <a:effectLst>
                  <a:outerShdw blurRad="292100" dist="50800" dir="1116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99986BE6-963F-4E7E-B8D5-1639F499735F}"/>
                    </a:ext>
                  </a:extLst>
                </p:cNvPr>
                <p:cNvSpPr txBox="1"/>
                <p:nvPr/>
              </p:nvSpPr>
              <p:spPr>
                <a:xfrm>
                  <a:off x="-8886153" y="181184"/>
                  <a:ext cx="2243854" cy="362920"/>
                </a:xfrm>
                <a:prstGeom prst="rect">
                  <a:avLst/>
                </a:prstGeom>
                <a:noFill/>
              </p:spPr>
              <p:txBody>
                <a:bodyPr wrap="square" rtlCol="0">
                  <a:spAutoFit/>
                </a:bodyPr>
                <a:lstStyle/>
                <a:p>
                  <a:pPr>
                    <a:lnSpc>
                      <a:spcPct val="140000"/>
                    </a:lnSpc>
                  </a:pPr>
                  <a:r>
                    <a:rPr lang="en-US" sz="1400" b="1" dirty="0">
                      <a:solidFill>
                        <a:schemeClr val="bg1"/>
                      </a:solidFill>
                      <a:latin typeface="Montserrat" panose="00000500000000000000" pitchFamily="2" charset="0"/>
                    </a:rPr>
                    <a:t>Change management</a:t>
                  </a:r>
                </a:p>
              </p:txBody>
            </p:sp>
            <p:sp>
              <p:nvSpPr>
                <p:cNvPr id="220" name="Graphic 14">
                  <a:extLst>
                    <a:ext uri="{FF2B5EF4-FFF2-40B4-BE49-F238E27FC236}">
                      <a16:creationId xmlns:a16="http://schemas.microsoft.com/office/drawing/2014/main" id="{C78F9FD9-F49A-4AED-9D79-B5341FC9C910}"/>
                    </a:ext>
                  </a:extLst>
                </p:cNvPr>
                <p:cNvSpPr/>
                <p:nvPr/>
              </p:nvSpPr>
              <p:spPr>
                <a:xfrm>
                  <a:off x="-9154287" y="321775"/>
                  <a:ext cx="212058" cy="212058"/>
                </a:xfrm>
                <a:custGeom>
                  <a:avLst/>
                  <a:gdLst>
                    <a:gd name="connsiteX0" fmla="*/ 266895 w 419725"/>
                    <a:gd name="connsiteY0" fmla="*/ 0 h 419725"/>
                    <a:gd name="connsiteX1" fmla="*/ 114065 w 419725"/>
                    <a:gd name="connsiteY1" fmla="*/ 152823 h 419725"/>
                    <a:gd name="connsiteX2" fmla="*/ 150487 w 419725"/>
                    <a:gd name="connsiteY2" fmla="*/ 251851 h 419725"/>
                    <a:gd name="connsiteX3" fmla="*/ 126369 w 419725"/>
                    <a:gd name="connsiteY3" fmla="*/ 275977 h 419725"/>
                    <a:gd name="connsiteX4" fmla="*/ 117672 w 419725"/>
                    <a:gd name="connsiteY4" fmla="*/ 267271 h 419725"/>
                    <a:gd name="connsiteX5" fmla="*/ 100284 w 419725"/>
                    <a:gd name="connsiteY5" fmla="*/ 267271 h 419725"/>
                    <a:gd name="connsiteX6" fmla="*/ 3600 w 419725"/>
                    <a:gd name="connsiteY6" fmla="*/ 363956 h 419725"/>
                    <a:gd name="connsiteX7" fmla="*/ 3600 w 419725"/>
                    <a:gd name="connsiteY7" fmla="*/ 381343 h 419725"/>
                    <a:gd name="connsiteX8" fmla="*/ 38383 w 419725"/>
                    <a:gd name="connsiteY8" fmla="*/ 416126 h 419725"/>
                    <a:gd name="connsiteX9" fmla="*/ 55770 w 419725"/>
                    <a:gd name="connsiteY9" fmla="*/ 416126 h 419725"/>
                    <a:gd name="connsiteX10" fmla="*/ 152446 w 419725"/>
                    <a:gd name="connsiteY10" fmla="*/ 319442 h 419725"/>
                    <a:gd name="connsiteX11" fmla="*/ 152446 w 419725"/>
                    <a:gd name="connsiteY11" fmla="*/ 302054 h 419725"/>
                    <a:gd name="connsiteX12" fmla="*/ 143757 w 419725"/>
                    <a:gd name="connsiteY12" fmla="*/ 293365 h 419725"/>
                    <a:gd name="connsiteX13" fmla="*/ 167875 w 419725"/>
                    <a:gd name="connsiteY13" fmla="*/ 269239 h 419725"/>
                    <a:gd name="connsiteX14" fmla="*/ 266895 w 419725"/>
                    <a:gd name="connsiteY14" fmla="*/ 305661 h 419725"/>
                    <a:gd name="connsiteX15" fmla="*/ 419726 w 419725"/>
                    <a:gd name="connsiteY15" fmla="*/ 152823 h 419725"/>
                    <a:gd name="connsiteX16" fmla="*/ 266895 w 419725"/>
                    <a:gd name="connsiteY16" fmla="*/ 0 h 419725"/>
                    <a:gd name="connsiteX17" fmla="*/ 266895 w 419725"/>
                    <a:gd name="connsiteY17" fmla="*/ 73780 h 419725"/>
                    <a:gd name="connsiteX18" fmla="*/ 187844 w 419725"/>
                    <a:gd name="connsiteY18" fmla="*/ 152831 h 419725"/>
                    <a:gd name="connsiteX19" fmla="*/ 175548 w 419725"/>
                    <a:gd name="connsiteY19" fmla="*/ 165127 h 419725"/>
                    <a:gd name="connsiteX20" fmla="*/ 163251 w 419725"/>
                    <a:gd name="connsiteY20" fmla="*/ 152831 h 419725"/>
                    <a:gd name="connsiteX21" fmla="*/ 266895 w 419725"/>
                    <a:gd name="connsiteY21" fmla="*/ 49187 h 419725"/>
                    <a:gd name="connsiteX22" fmla="*/ 279192 w 419725"/>
                    <a:gd name="connsiteY22" fmla="*/ 61483 h 419725"/>
                    <a:gd name="connsiteX23" fmla="*/ 266895 w 419725"/>
                    <a:gd name="connsiteY23" fmla="*/ 73780 h 41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725" h="419725">
                      <a:moveTo>
                        <a:pt x="266895" y="0"/>
                      </a:moveTo>
                      <a:cubicBezTo>
                        <a:pt x="182622" y="0"/>
                        <a:pt x="114065" y="68558"/>
                        <a:pt x="114065" y="152823"/>
                      </a:cubicBezTo>
                      <a:cubicBezTo>
                        <a:pt x="114065" y="189614"/>
                        <a:pt x="127066" y="224299"/>
                        <a:pt x="150487" y="251851"/>
                      </a:cubicBezTo>
                      <a:lnTo>
                        <a:pt x="126369" y="275977"/>
                      </a:lnTo>
                      <a:lnTo>
                        <a:pt x="117672" y="267271"/>
                      </a:lnTo>
                      <a:cubicBezTo>
                        <a:pt x="112868" y="262476"/>
                        <a:pt x="105080" y="262476"/>
                        <a:pt x="100284" y="267271"/>
                      </a:cubicBezTo>
                      <a:lnTo>
                        <a:pt x="3600" y="363956"/>
                      </a:lnTo>
                      <a:cubicBezTo>
                        <a:pt x="-1196" y="368751"/>
                        <a:pt x="-1204" y="376539"/>
                        <a:pt x="3600" y="381343"/>
                      </a:cubicBezTo>
                      <a:lnTo>
                        <a:pt x="38383" y="416126"/>
                      </a:lnTo>
                      <a:cubicBezTo>
                        <a:pt x="43187" y="420922"/>
                        <a:pt x="50966" y="420930"/>
                        <a:pt x="55770" y="416126"/>
                      </a:cubicBezTo>
                      <a:lnTo>
                        <a:pt x="152446" y="319442"/>
                      </a:lnTo>
                      <a:cubicBezTo>
                        <a:pt x="157250" y="314646"/>
                        <a:pt x="157250" y="306858"/>
                        <a:pt x="152446" y="302054"/>
                      </a:cubicBezTo>
                      <a:lnTo>
                        <a:pt x="143757" y="293365"/>
                      </a:lnTo>
                      <a:lnTo>
                        <a:pt x="167875" y="269239"/>
                      </a:lnTo>
                      <a:cubicBezTo>
                        <a:pt x="195493" y="292717"/>
                        <a:pt x="230202" y="305661"/>
                        <a:pt x="266895" y="305661"/>
                      </a:cubicBezTo>
                      <a:cubicBezTo>
                        <a:pt x="351168" y="305661"/>
                        <a:pt x="419726" y="237104"/>
                        <a:pt x="419726" y="152823"/>
                      </a:cubicBezTo>
                      <a:cubicBezTo>
                        <a:pt x="419726" y="68558"/>
                        <a:pt x="351168" y="0"/>
                        <a:pt x="266895" y="0"/>
                      </a:cubicBezTo>
                      <a:close/>
                      <a:moveTo>
                        <a:pt x="266895" y="73780"/>
                      </a:moveTo>
                      <a:cubicBezTo>
                        <a:pt x="223308" y="73780"/>
                        <a:pt x="187844" y="109243"/>
                        <a:pt x="187844" y="152831"/>
                      </a:cubicBezTo>
                      <a:cubicBezTo>
                        <a:pt x="187844" y="159618"/>
                        <a:pt x="182335" y="165127"/>
                        <a:pt x="175548" y="165127"/>
                      </a:cubicBezTo>
                      <a:cubicBezTo>
                        <a:pt x="168752" y="165127"/>
                        <a:pt x="163251" y="159618"/>
                        <a:pt x="163251" y="152831"/>
                      </a:cubicBezTo>
                      <a:cubicBezTo>
                        <a:pt x="163251" y="95684"/>
                        <a:pt x="209749" y="49187"/>
                        <a:pt x="266895" y="49187"/>
                      </a:cubicBezTo>
                      <a:cubicBezTo>
                        <a:pt x="273683" y="49187"/>
                        <a:pt x="279192" y="54695"/>
                        <a:pt x="279192" y="61483"/>
                      </a:cubicBezTo>
                      <a:cubicBezTo>
                        <a:pt x="279192" y="68271"/>
                        <a:pt x="273683" y="73780"/>
                        <a:pt x="266895" y="73780"/>
                      </a:cubicBezTo>
                      <a:close/>
                    </a:path>
                  </a:pathLst>
                </a:custGeom>
                <a:solidFill>
                  <a:schemeClr val="bg1"/>
                </a:solidFill>
                <a:ln w="819" cap="flat">
                  <a:noFill/>
                  <a:prstDash val="solid"/>
                  <a:miter/>
                </a:ln>
              </p:spPr>
              <p:txBody>
                <a:bodyPr rtlCol="0" anchor="ctr"/>
                <a:lstStyle/>
                <a:p>
                  <a:endParaRPr lang="en-US"/>
                </a:p>
              </p:txBody>
            </p:sp>
          </p:grpSp>
        </p:grpSp>
        <p:sp>
          <p:nvSpPr>
            <p:cNvPr id="263" name="TextBox 262">
              <a:extLst>
                <a:ext uri="{FF2B5EF4-FFF2-40B4-BE49-F238E27FC236}">
                  <a16:creationId xmlns:a16="http://schemas.microsoft.com/office/drawing/2014/main" id="{2F0D1E39-42CC-43AD-9342-806F63B3C3FA}"/>
                </a:ext>
              </a:extLst>
            </p:cNvPr>
            <p:cNvSpPr txBox="1"/>
            <p:nvPr/>
          </p:nvSpPr>
          <p:spPr>
            <a:xfrm>
              <a:off x="651190" y="-87987"/>
              <a:ext cx="10695857" cy="1477328"/>
            </a:xfrm>
            <a:prstGeom prst="rect">
              <a:avLst/>
            </a:prstGeom>
            <a:noFill/>
          </p:spPr>
          <p:txBody>
            <a:bodyPr wrap="square" rtlCol="0">
              <a:spAutoFit/>
            </a:bodyPr>
            <a:lstStyle/>
            <a:p>
              <a:pPr algn="ctr"/>
              <a:r>
                <a:rPr lang="en-US" sz="3000" b="1" dirty="0">
                  <a:solidFill>
                    <a:schemeClr val="tx1">
                      <a:lumMod val="75000"/>
                      <a:lumOff val="25000"/>
                    </a:schemeClr>
                  </a:solidFill>
                  <a:latin typeface="Montserrat" panose="00000500000000000000" pitchFamily="2" charset="0"/>
                  <a:cs typeface="Segoe UI" panose="020B0502040204020203" pitchFamily="34" charset="0"/>
                </a:rPr>
                <a:t>Develop Plant</a:t>
              </a:r>
            </a:p>
            <a:p>
              <a:pPr algn="ctr"/>
              <a:r>
                <a:rPr lang="en-US" sz="3000" b="1" dirty="0">
                  <a:solidFill>
                    <a:schemeClr val="tx1">
                      <a:lumMod val="75000"/>
                      <a:lumOff val="25000"/>
                    </a:schemeClr>
                  </a:solidFill>
                  <a:latin typeface="Montserrat" panose="00000500000000000000" pitchFamily="2" charset="0"/>
                  <a:cs typeface="Segoe UI" panose="020B0502040204020203" pitchFamily="34" charset="0"/>
                </a:rPr>
                <a:t>Alarm Management</a:t>
              </a:r>
            </a:p>
            <a:p>
              <a:pPr algn="ctr"/>
              <a:r>
                <a:rPr lang="en-US" sz="3000" b="1" dirty="0">
                  <a:solidFill>
                    <a:schemeClr val="tx1">
                      <a:lumMod val="75000"/>
                      <a:lumOff val="25000"/>
                    </a:schemeClr>
                  </a:solidFill>
                  <a:latin typeface="Montserrat" panose="00000500000000000000" pitchFamily="2" charset="0"/>
                  <a:cs typeface="Segoe UI" panose="020B0502040204020203" pitchFamily="34" charset="0"/>
                </a:rPr>
                <a:t>Standards &amp; Philosophy</a:t>
              </a:r>
            </a:p>
          </p:txBody>
        </p:sp>
      </p:grpSp>
    </p:spTree>
    <p:extLst>
      <p:ext uri="{BB962C8B-B14F-4D97-AF65-F5344CB8AC3E}">
        <p14:creationId xmlns:p14="http://schemas.microsoft.com/office/powerpoint/2010/main" val="87886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F366F4-2783-4F2A-B46D-1612521AD793}"/>
              </a:ext>
            </a:extLst>
          </p:cNvPr>
          <p:cNvSpPr txBox="1"/>
          <p:nvPr/>
        </p:nvSpPr>
        <p:spPr>
          <a:xfrm>
            <a:off x="2080591" y="432086"/>
            <a:ext cx="10863262" cy="443198"/>
          </a:xfrm>
          <a:prstGeom prst="rect">
            <a:avLst/>
          </a:prstGeom>
        </p:spPr>
        <p:txBody>
          <a:bodyPr vert="horz" lIns="91440" tIns="45720" rIns="91440" bIns="45720" rtlCol="0" anchor="ctr">
            <a:normAutofit fontScale="92500" lnSpcReduction="20000"/>
          </a:bodyPr>
          <a:lstStyle>
            <a:defPPr>
              <a:defRPr lang="en-US"/>
            </a:defPPr>
            <a:lvl1pPr>
              <a:lnSpc>
                <a:spcPct val="90000"/>
              </a:lnSpc>
              <a:spcBef>
                <a:spcPct val="0"/>
              </a:spcBef>
              <a:buNone/>
              <a:defRPr sz="3200" b="1" i="1">
                <a:latin typeface="Bahnschrift" panose="020B0502040204020203" pitchFamily="34" charset="0"/>
                <a:ea typeface="+mj-ea"/>
                <a:cs typeface="+mj-cs"/>
              </a:defRPr>
            </a:lvl1pPr>
          </a:lstStyle>
          <a:p>
            <a:r>
              <a:rPr lang="en-US" i="0" u="sng" dirty="0">
                <a:latin typeface="Montserrat" panose="00000500000000000000" pitchFamily="2" charset="0"/>
              </a:rPr>
              <a:t>Outcome: Integration with X-Force AIMS</a:t>
            </a:r>
          </a:p>
        </p:txBody>
      </p:sp>
      <p:pic>
        <p:nvPicPr>
          <p:cNvPr id="4" name="Picture 3"/>
          <p:cNvPicPr>
            <a:picLocks noChangeAspect="1"/>
          </p:cNvPicPr>
          <p:nvPr/>
        </p:nvPicPr>
        <p:blipFill>
          <a:blip r:embed="rId4"/>
          <a:stretch>
            <a:fillRect/>
          </a:stretch>
        </p:blipFill>
        <p:spPr>
          <a:xfrm>
            <a:off x="679441" y="1132115"/>
            <a:ext cx="10911667" cy="5258094"/>
          </a:xfrm>
          <a:prstGeom prst="rect">
            <a:avLst/>
          </a:prstGeom>
        </p:spPr>
      </p:pic>
      <p:sp>
        <p:nvSpPr>
          <p:cNvPr id="6" name="Rounded Rectangle 5"/>
          <p:cNvSpPr/>
          <p:nvPr/>
        </p:nvSpPr>
        <p:spPr bwMode="auto">
          <a:xfrm>
            <a:off x="7657737" y="1349040"/>
            <a:ext cx="3933371" cy="512354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200" b="1" dirty="0">
              <a:solidFill>
                <a:schemeClr val="tx2"/>
              </a:solidFill>
              <a:latin typeface="+mj-lt"/>
              <a:ea typeface="ＭＳ Ｐゴシック" pitchFamily="50" charset="-128"/>
            </a:endParaRPr>
          </a:p>
        </p:txBody>
      </p:sp>
      <p:graphicFrame>
        <p:nvGraphicFramePr>
          <p:cNvPr id="7" name="Diagram 6"/>
          <p:cNvGraphicFramePr/>
          <p:nvPr>
            <p:extLst>
              <p:ext uri="{D42A27DB-BD31-4B8C-83A1-F6EECF244321}">
                <p14:modId xmlns:p14="http://schemas.microsoft.com/office/powerpoint/2010/main" val="3707421583"/>
              </p:ext>
            </p:extLst>
          </p:nvPr>
        </p:nvGraphicFramePr>
        <p:xfrm>
          <a:off x="7824651" y="1717883"/>
          <a:ext cx="3599542" cy="47135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D1644423-E406-E593-5D5C-2DD02684C3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271" y="6226363"/>
            <a:ext cx="966248" cy="569109"/>
          </a:xfrm>
          <a:prstGeom prst="rect">
            <a:avLst/>
          </a:prstGeom>
        </p:spPr>
      </p:pic>
    </p:spTree>
    <p:extLst>
      <p:ext uri="{BB962C8B-B14F-4D97-AF65-F5344CB8AC3E}">
        <p14:creationId xmlns:p14="http://schemas.microsoft.com/office/powerpoint/2010/main" val="21344921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Lst>
  </p:timing>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7660478634484AA158B5F192A8C1A8" ma:contentTypeVersion="2" ma:contentTypeDescription="Create a new document." ma:contentTypeScope="" ma:versionID="26265e04c3e6ac5074e53ed2f26a0b30">
  <xsd:schema xmlns:xsd="http://www.w3.org/2001/XMLSchema" xmlns:xs="http://www.w3.org/2001/XMLSchema" xmlns:p="http://schemas.microsoft.com/office/2006/metadata/properties" xmlns:ns2="ebf32ccc-3fb9-401c-9fba-94437f74b32a" targetNamespace="http://schemas.microsoft.com/office/2006/metadata/properties" ma:root="true" ma:fieldsID="7a8533ccafd29f24f815af9384fcfd9e" ns2:_="">
    <xsd:import namespace="ebf32ccc-3fb9-401c-9fba-94437f74b32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f32ccc-3fb9-401c-9fba-94437f74b3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2637-7076-4573-B4A3-1A0390978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f32ccc-3fb9-401c-9fba-94437f74b3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1371D0-DAF0-481D-8553-826E438F6A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6924</TotalTime>
  <Words>1672</Words>
  <Application>Microsoft Office PowerPoint</Application>
  <PresentationFormat>Widescreen</PresentationFormat>
  <Paragraphs>291</Paragraphs>
  <Slides>40</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Muli</vt:lpstr>
      <vt:lpstr>Calibri Light</vt:lpstr>
      <vt:lpstr>Arial Rounded MT Bold</vt:lpstr>
      <vt:lpstr>Arial</vt:lpstr>
      <vt:lpstr>Bahnschrift</vt:lpstr>
      <vt:lpstr>Bahnschrift Light</vt:lpstr>
      <vt:lpstr>Segoe UI</vt:lpstr>
      <vt:lpstr>Calibri</vt:lpstr>
      <vt:lpstr>Cambria</vt:lpstr>
      <vt:lpstr>Montserrat</vt:lpstr>
      <vt:lpstr>Wingdings</vt:lpstr>
      <vt:lpstr>Office Theme</vt:lpstr>
      <vt:lpstr>PowerPoint Presentation</vt:lpstr>
      <vt:lpstr>PowerPoint Presentation</vt:lpstr>
      <vt:lpstr>PowerPoint Presentation</vt:lpstr>
      <vt:lpstr>BENEFITS </vt:lpstr>
      <vt:lpstr>What can I expect from AIMS? </vt:lpstr>
      <vt:lpstr>PowerPoint Presentation</vt:lpstr>
      <vt:lpstr>PowerPoint Presentation</vt:lpstr>
      <vt:lpstr>PowerPoint Presentation</vt:lpstr>
      <vt:lpstr>PowerPoint Presentation</vt:lpstr>
      <vt:lpstr>HOW IT WORKS…</vt:lpstr>
      <vt:lpstr>PowerPoint Presentation</vt:lpstr>
      <vt:lpstr>LOGIC ENGINE EXAMPLE</vt:lpstr>
      <vt:lpstr>OPERATOR GUIDANCE MESSAGE</vt:lpstr>
      <vt:lpstr>PowerPoint Presentation</vt:lpstr>
      <vt:lpstr>PowerPoint Presentation</vt:lpstr>
      <vt:lpstr>PowerPoint Presentation</vt:lpstr>
      <vt:lpstr>PowerPoint Presentation</vt:lpstr>
      <vt:lpstr>Frequency Alarm Analysis - Report</vt:lpstr>
      <vt:lpstr>Sample of Excel Reports </vt:lpstr>
      <vt:lpstr>Sample of Excel Reports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 Analytical Dashboard :</vt:lpstr>
      <vt:lpstr>Web Analytical Dashboard :</vt:lpstr>
      <vt:lpstr>Web Analytical Dashboard : Screens</vt:lpstr>
      <vt:lpstr>Web Analytical Dashboard : Screens</vt:lpstr>
      <vt:lpstr>Web Analytical Dashboard : Screens</vt:lpstr>
      <vt:lpstr>Web Analytical Dashboard : Screens</vt:lpstr>
      <vt:lpstr>Web Analytical Dashboard : Screens</vt:lpstr>
      <vt:lpstr>Reliance Industries – Plant / Site / Central Enterprise </vt:lpstr>
      <vt:lpstr>Live Connectivity : Scenario</vt:lpstr>
      <vt:lpstr>Do this system answer my Question?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ssm</dc:creator>
  <cp:lastModifiedBy>Samita Lappermtawee</cp:lastModifiedBy>
  <cp:revision>85</cp:revision>
  <dcterms:modified xsi:type="dcterms:W3CDTF">2025-06-03T10:38:03Z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0x010100857660478634484AA158B5F192A8C1A8</vt:lpwstr>
  </property>
</Properties>
</file>